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  <p:sldMasterId id="2147483655" r:id="rId3"/>
    <p:sldMasterId id="2147483657" r:id="rId4"/>
  </p:sldMasterIdLst>
  <p:notesMasterIdLst>
    <p:notesMasterId r:id="rId29"/>
  </p:notesMasterIdLst>
  <p:handoutMasterIdLst>
    <p:handoutMasterId r:id="rId30"/>
  </p:handoutMasterIdLst>
  <p:sldIdLst>
    <p:sldId id="270" r:id="rId5"/>
    <p:sldId id="276" r:id="rId6"/>
    <p:sldId id="280" r:id="rId7"/>
    <p:sldId id="301" r:id="rId8"/>
    <p:sldId id="302" r:id="rId9"/>
    <p:sldId id="303" r:id="rId10"/>
    <p:sldId id="291" r:id="rId11"/>
    <p:sldId id="304" r:id="rId12"/>
    <p:sldId id="314" r:id="rId13"/>
    <p:sldId id="292" r:id="rId14"/>
    <p:sldId id="305" r:id="rId15"/>
    <p:sldId id="283" r:id="rId16"/>
    <p:sldId id="306" r:id="rId17"/>
    <p:sldId id="307" r:id="rId18"/>
    <p:sldId id="308" r:id="rId19"/>
    <p:sldId id="309" r:id="rId20"/>
    <p:sldId id="284" r:id="rId21"/>
    <p:sldId id="310" r:id="rId22"/>
    <p:sldId id="311" r:id="rId23"/>
    <p:sldId id="312" r:id="rId24"/>
    <p:sldId id="285" r:id="rId25"/>
    <p:sldId id="313" r:id="rId26"/>
    <p:sldId id="316" r:id="rId27"/>
    <p:sldId id="315" r:id="rId28"/>
  </p:sldIdLst>
  <p:sldSz cx="9144000" cy="5143500" type="screen16x9"/>
  <p:notesSz cx="6781800" cy="9926638"/>
  <p:custDataLst>
    <p:tags r:id="rId31"/>
  </p:custData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E15"/>
    <a:srgbClr val="003E1C"/>
    <a:srgbClr val="BC8F00"/>
    <a:srgbClr val="7A5D00"/>
    <a:srgbClr val="E6E6E6"/>
    <a:srgbClr val="E6AF00"/>
    <a:srgbClr val="FFE285"/>
    <a:srgbClr val="B60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6" autoAdjust="0"/>
  </p:normalViewPr>
  <p:slideViewPr>
    <p:cSldViewPr>
      <p:cViewPr varScale="1">
        <p:scale>
          <a:sx n="64" d="100"/>
          <a:sy n="64" d="100"/>
        </p:scale>
        <p:origin x="78" y="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422" y="-96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</a:defRPr>
            </a:lvl1pPr>
          </a:lstStyle>
          <a:p>
            <a:fld id="{8097B6B4-8E6C-4B91-AAAE-57691C62DAA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</a:defRPr>
            </a:lvl1pPr>
          </a:lstStyle>
          <a:p>
            <a:fld id="{F39A7056-C49E-4F9F-9DC9-BADBF9240CDE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7056-C49E-4F9F-9DC9-BADBF9240CDE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518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7056-C49E-4F9F-9DC9-BADBF9240CDE}" type="slidenum">
              <a:rPr lang="es-ES" altLang="es-ES" smtClean="0"/>
              <a:pPr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654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7056-C49E-4F9F-9DC9-BADBF9240CDE}" type="slidenum">
              <a:rPr lang="es-ES" altLang="es-ES" smtClean="0"/>
              <a:pPr/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544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7056-C49E-4F9F-9DC9-BADBF9240CDE}" type="slidenum">
              <a:rPr lang="es-ES" altLang="es-ES" smtClean="0"/>
              <a:pPr/>
              <a:t>21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7056-C49E-4F9F-9DC9-BADBF9240CDE}" type="slidenum">
              <a:rPr lang="es-ES" altLang="es-ES" smtClean="0"/>
              <a:pPr/>
              <a:t>22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7056-C49E-4F9F-9DC9-BADBF9240CDE}" type="slidenum">
              <a:rPr lang="es-ES" altLang="es-ES" smtClean="0"/>
              <a:pPr/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928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1" y="859632"/>
            <a:ext cx="2797175" cy="992981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1888332"/>
            <a:ext cx="2819400" cy="683419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7B03A-C29F-47DE-8DE7-C4D90B4A4F9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28701"/>
            <a:ext cx="7848600" cy="3508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4857750"/>
            <a:ext cx="3657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4857750"/>
            <a:ext cx="35814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51F1-92C4-41D3-B2CB-F56193B1EAF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57251"/>
            <a:ext cx="7772400" cy="4176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38200" y="1943100"/>
            <a:ext cx="7772400" cy="2400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1274906"/>
            <a:ext cx="7772400" cy="628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005F2-90A5-4F40-B4DB-3046085E248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250032"/>
            <a:ext cx="2879725" cy="27027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838200" y="1028701"/>
            <a:ext cx="3733800" cy="323969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00600" y="1028701"/>
            <a:ext cx="3856038" cy="323969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648200" y="4843462"/>
            <a:ext cx="32004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AF8B-B7BD-49C0-B28C-A3380E5E509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250032"/>
            <a:ext cx="2879725" cy="27027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838200" y="1006079"/>
            <a:ext cx="2743200" cy="323969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3733800" y="1006079"/>
            <a:ext cx="4941888" cy="15621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3733800" y="2682479"/>
            <a:ext cx="4941888" cy="156329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648200" y="4843462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945EE-AE3B-4E9D-AB3F-8DC34AB5AACE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250032"/>
            <a:ext cx="2879725" cy="2702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838200" y="1006079"/>
            <a:ext cx="7837488" cy="15621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8200" y="2682479"/>
            <a:ext cx="7837488" cy="156329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6903C-05FE-4F57-AF30-A1C0A46BC78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250032"/>
            <a:ext cx="2879725" cy="2702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838200" y="1006079"/>
            <a:ext cx="3733800" cy="15621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724400" y="1006079"/>
            <a:ext cx="3951288" cy="15621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3"/>
          </p:nvPr>
        </p:nvSpPr>
        <p:spPr>
          <a:xfrm>
            <a:off x="838200" y="2682479"/>
            <a:ext cx="7837488" cy="156329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D1B01-D01D-4EA9-A996-D259E3FE2BF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250032"/>
            <a:ext cx="2879725" cy="27027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006079"/>
            <a:ext cx="3733800" cy="323969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800600" y="1006079"/>
            <a:ext cx="3875088" cy="15621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800600" y="2682479"/>
            <a:ext cx="3875088" cy="156329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426ED-DA0E-4874-A9E8-830CE198266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3489325" y="250032"/>
            <a:ext cx="2879725" cy="27027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838200" y="1006079"/>
            <a:ext cx="3581400" cy="15621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572000" y="1006079"/>
            <a:ext cx="4103688" cy="15621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838200" y="2682479"/>
            <a:ext cx="3581400" cy="156329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572000" y="2682479"/>
            <a:ext cx="4103688" cy="156329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F6A15-D321-4E6A-BE4A-A5E2C10AA29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00051"/>
            <a:ext cx="7772400" cy="457200"/>
          </a:xfrm>
          <a:prstGeom prst="rect">
            <a:avLst/>
          </a:prstGeom>
        </p:spPr>
        <p:txBody>
          <a:bodyPr vert="horz" anchor="t"/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772400" cy="3429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1" y="859632"/>
            <a:ext cx="2797175" cy="992981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1888332"/>
            <a:ext cx="2819400" cy="683419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1" y="859632"/>
            <a:ext cx="2797175" cy="992981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1888332"/>
            <a:ext cx="2819400" cy="683419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1" y="859632"/>
            <a:ext cx="2797175" cy="992981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1888332"/>
            <a:ext cx="2819400" cy="683419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57175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144661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1371600" cy="1257300"/>
          </a:xfrm>
        </p:spPr>
        <p:txBody>
          <a:bodyPr anchor="t"/>
          <a:lstStyle>
            <a:lvl1pPr algn="r">
              <a:defRPr/>
            </a:lvl1pPr>
          </a:lstStyle>
          <a:p>
            <a:endParaRPr lang="es-ES_tradnl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714375"/>
            <a:ext cx="6019800" cy="3629025"/>
          </a:xfrm>
        </p:spPr>
        <p:txBody>
          <a:bodyPr wrap="none" numCol="2"/>
          <a:lstStyle>
            <a:lvl1pPr marL="0" indent="0">
              <a:buClr>
                <a:schemeClr val="tx1"/>
              </a:buClr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F5317-E7FC-4A85-82AE-56069C029B3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2590800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590800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0808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66F81-0251-4909-86F9-32B9AE4F8AC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443663" y="195263"/>
            <a:ext cx="0" cy="323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250032"/>
            <a:ext cx="2878138" cy="27027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250032"/>
            <a:ext cx="2159000" cy="270272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4951810"/>
            <a:ext cx="431800" cy="155972"/>
          </a:xfrm>
        </p:spPr>
        <p:txBody>
          <a:bodyPr/>
          <a:lstStyle>
            <a:lvl1pPr>
              <a:defRPr sz="1400"/>
            </a:lvl1pPr>
          </a:lstStyle>
          <a:p>
            <a:fld id="{FE1EDB43-A556-4D6D-972B-61969A02CC9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FB50B-F597-4F99-8179-85210574517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35807"/>
            <a:ext cx="8229600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75159"/>
            <a:ext cx="821848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00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4951810"/>
            <a:ext cx="4318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u="none">
                <a:solidFill>
                  <a:schemeClr val="tx1"/>
                </a:solidFill>
              </a:defRPr>
            </a:lvl1pPr>
          </a:lstStyle>
          <a:p>
            <a:fld id="{82518C85-0125-4B6D-A179-B7512A64883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0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9325" y="250032"/>
            <a:ext cx="287972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00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06078"/>
            <a:ext cx="7837488" cy="35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4843462"/>
            <a:ext cx="3733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4400" y="4843462"/>
            <a:ext cx="3429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275" y="4954191"/>
            <a:ext cx="4318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</a:defRPr>
            </a:lvl1pPr>
          </a:lstStyle>
          <a:p>
            <a:fld id="{2279BCE9-A06C-4AFF-B840-2B0FDE12F021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588125" y="250032"/>
            <a:ext cx="2159000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lang="es-ES_tradnl" altLang="es-ES" sz="1600" u="none" smtClean="0">
              <a:solidFill>
                <a:schemeClr val="bg2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443663" y="195263"/>
            <a:ext cx="0" cy="323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02" r:id="rId2"/>
    <p:sldLayoutId id="2147484503" r:id="rId3"/>
    <p:sldLayoutId id="2147484513" r:id="rId4"/>
    <p:sldLayoutId id="2147484504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hyperlink" Target="mailto:Iraunkortasuna@ehu.eus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ehu.eus/es/web/bizkaia-aretoa/nola-heldu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es/url?sa=i&amp;rct=j&amp;q=&amp;esrc=s&amp;source=images&amp;cd=&amp;cad=rja&amp;uact=8&amp;ved=0ahUKEwjep6-kgcXVAhUC6yYKHQ-jCe8QjRwIBw&amp;url=http://epanet.pbe.eea.europa.eu/european_epas/countries/es/ihobe&amp;psig=AFQjCNHMbv8Kzhscuu-J68McgnqhIEclKg&amp;ust=15021914176495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616329" cy="1333500"/>
          </a:xfrm>
        </p:spPr>
        <p:txBody>
          <a:bodyPr/>
          <a:lstStyle/>
          <a:p>
            <a:r>
              <a:rPr lang="es-ES" altLang="es-ES" sz="2600" dirty="0" smtClean="0">
                <a:latin typeface="EHUSans" pitchFamily="50"/>
                <a:ea typeface="ＭＳ Ｐゴシック" pitchFamily="34" charset="-128"/>
              </a:rPr>
              <a:t>UNIVERSIDAD Y DESARROLLO SOSTENIBLE:</a:t>
            </a:r>
            <a:br>
              <a:rPr lang="es-ES" altLang="es-ES" sz="2600" dirty="0" smtClean="0">
                <a:latin typeface="EHUSans" pitchFamily="50"/>
                <a:ea typeface="ＭＳ Ｐゴシック" pitchFamily="34" charset="-128"/>
              </a:rPr>
            </a:br>
            <a:r>
              <a:rPr lang="es-ES" altLang="es-ES" sz="2600" b="0" i="1" dirty="0" smtClean="0">
                <a:latin typeface="EHUSans" pitchFamily="50"/>
                <a:ea typeface="ＭＳ Ｐゴシック" pitchFamily="34" charset="-128"/>
              </a:rPr>
              <a:t>experiencias de aprendizaje que comprometen el futuro</a:t>
            </a:r>
            <a:endParaRPr lang="es-ES_tradnl" altLang="es-ES" sz="2600" dirty="0" smtClean="0">
              <a:latin typeface="EHUSans" pitchFamily="50"/>
              <a:ea typeface="ＭＳ Ｐゴシック" pitchFamily="34" charset="-128"/>
            </a:endParaRPr>
          </a:p>
        </p:txBody>
      </p:sp>
      <p:sp>
        <p:nvSpPr>
          <p:cNvPr id="19459" name="Subtítulo 4"/>
          <p:cNvSpPr>
            <a:spLocks noGrp="1"/>
          </p:cNvSpPr>
          <p:nvPr>
            <p:ph type="subTitle" idx="1"/>
          </p:nvPr>
        </p:nvSpPr>
        <p:spPr>
          <a:xfrm>
            <a:off x="3644861" y="1635647"/>
            <a:ext cx="4822825" cy="864096"/>
          </a:xfrm>
        </p:spPr>
        <p:txBody>
          <a:bodyPr/>
          <a:lstStyle/>
          <a:p>
            <a:pPr eaLnBrk="1" hangingPunct="1"/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¡Ayúdanos a cuidar nuestro medio ambiente!  </a:t>
            </a:r>
          </a:p>
          <a:p>
            <a:pPr eaLnBrk="1" hangingPunct="1"/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Lagun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 </a:t>
            </a:r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iezaguzu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 </a:t>
            </a:r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geure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 </a:t>
            </a:r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ingurumena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 </a:t>
            </a:r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zaintzen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!</a:t>
            </a:r>
          </a:p>
          <a:p>
            <a:pPr eaLnBrk="1" hangingPunct="1"/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Help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 </a:t>
            </a:r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us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 </a:t>
            </a:r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to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 look </a:t>
            </a:r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after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 </a:t>
            </a:r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our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 </a:t>
            </a:r>
            <a:r>
              <a:rPr lang="es-ES" altLang="es-ES" sz="1500" dirty="0" err="1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enviroment</a:t>
            </a:r>
            <a:r>
              <a:rPr lang="es-ES" altLang="es-ES" sz="1500" dirty="0" smtClean="0">
                <a:solidFill>
                  <a:srgbClr val="007434"/>
                </a:solidFill>
                <a:latin typeface="EHUSans" pitchFamily="50"/>
                <a:ea typeface="ＭＳ Ｐゴシック" pitchFamily="34" charset="-128"/>
              </a:rPr>
              <a:t>! </a:t>
            </a:r>
          </a:p>
          <a:p>
            <a:pPr eaLnBrk="1" hangingPunct="1"/>
            <a:endParaRPr lang="es-ES" altLang="es-ES" sz="1500" dirty="0" smtClean="0">
              <a:solidFill>
                <a:schemeClr val="tx1"/>
              </a:solidFill>
              <a:latin typeface="EHUSans" pitchFamily="50"/>
              <a:ea typeface="ＭＳ Ｐゴシック" pitchFamily="34" charset="-128"/>
            </a:endParaRPr>
          </a:p>
        </p:txBody>
      </p:sp>
      <p:sp>
        <p:nvSpPr>
          <p:cNvPr id="9" name="Subtítulo 4"/>
          <p:cNvSpPr txBox="1">
            <a:spLocks/>
          </p:cNvSpPr>
          <p:nvPr/>
        </p:nvSpPr>
        <p:spPr bwMode="auto">
          <a:xfrm>
            <a:off x="2917527" y="2571750"/>
            <a:ext cx="48228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ＭＳ Ｐゴシック" charset="-12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ＭＳ Ｐゴシック" charset="-128"/>
              </a:rPr>
              <a:t>Conferencia internacional</a:t>
            </a:r>
            <a:r>
              <a:rPr kumimoji="0" lang="es-ES" alt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ＭＳ Ｐゴシック" charset="-128"/>
              </a:rPr>
              <a:t> </a:t>
            </a:r>
            <a:r>
              <a:rPr kumimoji="0" lang="es-ES" alt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ＭＳ Ｐゴシック" charset="-128"/>
              </a:rPr>
              <a:t>RED-U 2017</a:t>
            </a:r>
            <a:br>
              <a:rPr kumimoji="0" lang="es-ES" alt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ＭＳ Ｐゴシック" charset="-128"/>
              </a:rPr>
            </a:br>
            <a:r>
              <a:rPr kumimoji="0" lang="es-ES" alt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ＭＳ Ｐゴシック" charset="-128"/>
              </a:rPr>
              <a:t>13 y 14 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ＭＳ Ｐゴシック" charset="-128"/>
              </a:rPr>
              <a:t>Noviembre</a:t>
            </a:r>
            <a:r>
              <a:rPr kumimoji="0" lang="es-ES" alt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ＭＳ Ｐゴシック" charset="-128"/>
              </a:rPr>
              <a:t/>
            </a:r>
            <a:br>
              <a:rPr kumimoji="0" lang="es-ES" alt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ＭＳ Ｐゴシック" charset="-128"/>
              </a:rPr>
            </a:br>
            <a:r>
              <a:rPr kumimoji="0" lang="es-ES" altLang="es-ES" sz="1200" b="1" i="0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ＭＳ Ｐゴシック" charset="-128"/>
              </a:rPr>
              <a:t>Bilbao</a:t>
            </a:r>
            <a:endParaRPr kumimoji="0" lang="es-ES_tradnl" altLang="es-ES" sz="1200" b="1" i="0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0" y="3939902"/>
            <a:ext cx="3923928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2267744" y="458797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7504" y="4011910"/>
            <a:ext cx="172819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0" y="3738282"/>
            <a:ext cx="9144000" cy="11335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 r="2133" b="6411"/>
          <a:stretch>
            <a:fillRect/>
          </a:stretch>
        </p:blipFill>
        <p:spPr bwMode="auto">
          <a:xfrm>
            <a:off x="5652120" y="3789893"/>
            <a:ext cx="3312368" cy="1080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5" name="12 Grupo"/>
          <p:cNvGrpSpPr>
            <a:grpSpLocks/>
          </p:cNvGrpSpPr>
          <p:nvPr/>
        </p:nvGrpSpPr>
        <p:grpSpPr bwMode="auto">
          <a:xfrm>
            <a:off x="191451" y="4020390"/>
            <a:ext cx="3906838" cy="619125"/>
            <a:chOff x="251520" y="5661248"/>
            <a:chExt cx="3907904" cy="619125"/>
          </a:xfrm>
        </p:grpSpPr>
        <p:pic>
          <p:nvPicPr>
            <p:cNvPr id="16" name="Picture 5" descr="Image result for logotipo IHOB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520" y="5805264"/>
              <a:ext cx="936103" cy="21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87624" y="5661248"/>
              <a:ext cx="2971800" cy="619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07504" y="771550"/>
            <a:ext cx="8928990" cy="4216007"/>
          </a:xfrm>
          <a:prstGeom prst="roundRect">
            <a:avLst/>
          </a:prstGeom>
          <a:gradFill>
            <a:gsLst>
              <a:gs pos="0">
                <a:srgbClr val="0070C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8438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sz="1800" dirty="0">
                <a:solidFill>
                  <a:srgbClr val="FFFFFF"/>
                </a:solidFill>
                <a:latin typeface="EHUSans" pitchFamily="50"/>
                <a:ea typeface="+mn-ea"/>
              </a:rPr>
              <a:t>Agua / </a:t>
            </a:r>
            <a:r>
              <a:rPr lang="es-ES" sz="1800" dirty="0" err="1">
                <a:solidFill>
                  <a:srgbClr val="FFFFFF"/>
                </a:solidFill>
                <a:latin typeface="EHUSerif" panose="02000503050000020004" pitchFamily="50"/>
                <a:ea typeface="+mn-ea"/>
              </a:rPr>
              <a:t>Ura</a:t>
            </a:r>
            <a:r>
              <a:rPr lang="es-ES" sz="1800" dirty="0">
                <a:solidFill>
                  <a:srgbClr val="FFFFFF"/>
                </a:solidFill>
                <a:latin typeface="EHUSans" pitchFamily="50"/>
                <a:ea typeface="+mn-ea"/>
              </a:rPr>
              <a:t> / </a:t>
            </a:r>
            <a:r>
              <a:rPr lang="es-ES" sz="1800" dirty="0" err="1" smtClean="0">
                <a:solidFill>
                  <a:srgbClr val="FFFFFF"/>
                </a:solidFill>
                <a:latin typeface="EHUSans" pitchFamily="50"/>
                <a:ea typeface="+mn-ea"/>
              </a:rPr>
              <a:t>Water</a:t>
            </a:r>
            <a:r>
              <a:rPr lang="es-ES" sz="1800" dirty="0" smtClean="0">
                <a:solidFill>
                  <a:srgbClr val="FFFFFF"/>
                </a:solidFill>
                <a:latin typeface="EHUSans" pitchFamily="50"/>
                <a:ea typeface="+mn-ea"/>
              </a:rPr>
              <a:t> / Eau</a:t>
            </a:r>
            <a:endParaRPr lang="es-ES" sz="1800" dirty="0">
              <a:solidFill>
                <a:srgbClr val="FFFFFF"/>
              </a:solidFill>
              <a:latin typeface="EHUSans" pitchFamily="50"/>
              <a:ea typeface="+mn-ea"/>
            </a:endParaRPr>
          </a:p>
        </p:txBody>
      </p:sp>
      <p:pic>
        <p:nvPicPr>
          <p:cNvPr id="2765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775" y="2643758"/>
            <a:ext cx="1165225" cy="96916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6634" name="15 CuadroTexto"/>
          <p:cNvSpPr txBox="1">
            <a:spLocks noChangeArrowheads="1"/>
          </p:cNvSpPr>
          <p:nvPr/>
        </p:nvSpPr>
        <p:spPr bwMode="auto">
          <a:xfrm>
            <a:off x="611189" y="915566"/>
            <a:ext cx="792162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¿Sabes? Bizkaia </a:t>
            </a:r>
            <a:r>
              <a:rPr lang="es-ES" altLang="es-ES" sz="2600" u="none" dirty="0" err="1" smtClean="0">
                <a:solidFill>
                  <a:schemeClr val="bg1"/>
                </a:solidFill>
                <a:latin typeface="EHUSans" panose="02000503050000020004" pitchFamily="50"/>
              </a:rPr>
              <a:t>Aretoa</a:t>
            </a: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 cuenta con SISTEMAS AHORRADORES DE AGUA en sus puntos de consumo interiores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 Cisternas mediante bombas de doble botón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 Grifos con temporizador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6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anose="02000503050000020004" pitchFamily="50"/>
              </a:rPr>
              <a:t>Utiliza el agua de forma responsable y ayúdanos a preservar este recurso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dirty="0" smtClean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grpSp>
        <p:nvGrpSpPr>
          <p:cNvPr id="18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0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1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07504" y="771550"/>
            <a:ext cx="8928990" cy="4216007"/>
          </a:xfrm>
          <a:prstGeom prst="roundRect">
            <a:avLst/>
          </a:prstGeom>
          <a:gradFill>
            <a:gsLst>
              <a:gs pos="0">
                <a:srgbClr val="0070C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8438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sz="1800" dirty="0">
                <a:solidFill>
                  <a:srgbClr val="FFFFFF"/>
                </a:solidFill>
                <a:latin typeface="EHUSans" pitchFamily="50"/>
                <a:ea typeface="+mn-ea"/>
              </a:rPr>
              <a:t>Agua /</a:t>
            </a:r>
            <a:r>
              <a:rPr lang="es-ES" sz="1800" dirty="0">
                <a:solidFill>
                  <a:srgbClr val="FFFFFF"/>
                </a:solidFill>
                <a:latin typeface="EHUSerif" panose="02000503050000020004" pitchFamily="50"/>
                <a:ea typeface="+mn-ea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EHUSerif" panose="02000503050000020004" pitchFamily="50"/>
                <a:ea typeface="+mn-ea"/>
              </a:rPr>
              <a:t>Ura</a:t>
            </a:r>
            <a:r>
              <a:rPr lang="es-ES" sz="1800" dirty="0">
                <a:solidFill>
                  <a:srgbClr val="FFFFFF"/>
                </a:solidFill>
                <a:latin typeface="EHUSerif" panose="02000503050000020004" pitchFamily="50"/>
                <a:ea typeface="+mn-ea"/>
              </a:rPr>
              <a:t> </a:t>
            </a:r>
            <a:r>
              <a:rPr lang="es-ES" sz="1800" dirty="0">
                <a:solidFill>
                  <a:srgbClr val="FFFFFF"/>
                </a:solidFill>
                <a:latin typeface="EHUSans" pitchFamily="50"/>
                <a:ea typeface="+mn-ea"/>
              </a:rPr>
              <a:t>/ </a:t>
            </a:r>
            <a:r>
              <a:rPr lang="es-ES" sz="1800" dirty="0" err="1" smtClean="0">
                <a:solidFill>
                  <a:srgbClr val="FFFFFF"/>
                </a:solidFill>
                <a:latin typeface="EHUSans" pitchFamily="50"/>
                <a:ea typeface="+mn-ea"/>
              </a:rPr>
              <a:t>Water</a:t>
            </a:r>
            <a:r>
              <a:rPr lang="es-ES" sz="1800" dirty="0" smtClean="0">
                <a:solidFill>
                  <a:srgbClr val="FFFFFF"/>
                </a:solidFill>
                <a:latin typeface="EHUSans" pitchFamily="50"/>
                <a:ea typeface="+mn-ea"/>
              </a:rPr>
              <a:t> /Eau </a:t>
            </a:r>
            <a:endParaRPr lang="es-ES" sz="1800" dirty="0">
              <a:solidFill>
                <a:srgbClr val="FFFFFF"/>
              </a:solidFill>
              <a:latin typeface="EHUSans" pitchFamily="50"/>
              <a:ea typeface="+mn-ea"/>
            </a:endParaRPr>
          </a:p>
        </p:txBody>
      </p:sp>
      <p:pic>
        <p:nvPicPr>
          <p:cNvPr id="2765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8775" y="1635646"/>
            <a:ext cx="1165225" cy="96916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1" name="Picture 5" descr="Image result for logotipo IHOB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611189" y="915566"/>
            <a:ext cx="7921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¿</a:t>
            </a:r>
            <a:r>
              <a:rPr lang="es-ES" sz="2600" u="none" dirty="0">
                <a:solidFill>
                  <a:srgbClr val="FFFFFF"/>
                </a:solidFill>
                <a:latin typeface="EHUSans" pitchFamily="50"/>
              </a:rPr>
              <a:t>Has paseado por </a:t>
            </a:r>
            <a:r>
              <a:rPr lang="es-ES" sz="2600" u="none" dirty="0" err="1">
                <a:solidFill>
                  <a:srgbClr val="FFFFFF"/>
                </a:solidFill>
                <a:latin typeface="EHUSans" pitchFamily="50"/>
              </a:rPr>
              <a:t>Abandoibarra</a:t>
            </a:r>
            <a:r>
              <a:rPr lang="es-ES" sz="2600" u="none" dirty="0">
                <a:solidFill>
                  <a:srgbClr val="FFFFFF"/>
                </a:solidFill>
                <a:latin typeface="EHUSans" pitchFamily="50"/>
              </a:rPr>
              <a:t>? El entorno de la ría de Bilbao es un excelente ejemplo de recuperación ambiental</a:t>
            </a:r>
          </a:p>
          <a:p>
            <a:pPr algn="just" eaLnBrk="1" hangingPunct="1"/>
            <a:endParaRPr lang="es-ES" altLang="es-ES" sz="2600" u="none" dirty="0">
              <a:solidFill>
                <a:srgbClr val="FFFFFF"/>
              </a:solidFill>
              <a:latin typeface="EHUSans" pitchFamily="50"/>
            </a:endParaRPr>
          </a:p>
          <a:p>
            <a:pPr algn="just" eaLnBrk="1" hangingPunct="1"/>
            <a:r>
              <a:rPr lang="es-ES" altLang="es-ES" sz="2600" u="none" dirty="0">
                <a:solidFill>
                  <a:srgbClr val="FFFFFF"/>
                </a:solidFill>
                <a:latin typeface="EHUSans" pitchFamily="50"/>
              </a:rPr>
              <a:t>Te animamos a que visites otros puntos de interés ambiental en Euskadi, como la reserva de la Biosfera de </a:t>
            </a:r>
            <a:r>
              <a:rPr lang="es-ES" altLang="es-ES" sz="2600" u="none" dirty="0" err="1">
                <a:solidFill>
                  <a:srgbClr val="FFFFFF"/>
                </a:solidFill>
                <a:latin typeface="EHUSans" pitchFamily="50"/>
              </a:rPr>
              <a:t>Urdaibai</a:t>
            </a:r>
            <a:r>
              <a:rPr lang="es-ES" altLang="es-ES" sz="2600" u="none" dirty="0">
                <a:solidFill>
                  <a:srgbClr val="FFFFFF"/>
                </a:solidFill>
                <a:latin typeface="EHUSans" pitchFamily="50"/>
              </a:rPr>
              <a:t>. En el pack de bienvenida tienes información al respecto.</a:t>
            </a:r>
          </a:p>
          <a:p>
            <a:pPr eaLnBrk="1" hangingPunct="1"/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9698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3804047"/>
            <a:ext cx="1331913" cy="617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107504" y="735806"/>
            <a:ext cx="8964488" cy="4284216"/>
          </a:xfrm>
          <a:prstGeom prst="roundRect">
            <a:avLst/>
          </a:prstGeom>
          <a:gradFill>
            <a:gsLst>
              <a:gs pos="0">
                <a:srgbClr val="C0000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C000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9704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rgbClr val="FFFFFF"/>
                </a:solidFill>
                <a:latin typeface="EHUSans" pitchFamily="50"/>
              </a:rPr>
              <a:t>Compras</a:t>
            </a:r>
            <a:r>
              <a:rPr lang="es-ES" altLang="es-ES" sz="1600" dirty="0">
                <a:solidFill>
                  <a:srgbClr val="FFFFFF"/>
                </a:solidFill>
                <a:latin typeface="Tahoma" pitchFamily="34" charset="0"/>
              </a:rPr>
              <a:t> / </a:t>
            </a:r>
            <a:r>
              <a:rPr lang="es-ES" altLang="es-ES" sz="1600" dirty="0" err="1">
                <a:solidFill>
                  <a:srgbClr val="FFFFFF"/>
                </a:solidFill>
                <a:latin typeface="EHUSerif" panose="02000503050000020004" pitchFamily="50"/>
              </a:rPr>
              <a:t>Erosketak</a:t>
            </a:r>
            <a:r>
              <a:rPr lang="es-ES" altLang="es-ES" sz="1600" dirty="0">
                <a:solidFill>
                  <a:srgbClr val="FFFFFF"/>
                </a:solidFill>
                <a:latin typeface="EHUSerif" panose="02000503050000020004" pitchFamily="50"/>
              </a:rPr>
              <a:t> 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/ </a:t>
            </a:r>
            <a:r>
              <a:rPr lang="es-ES" altLang="es-ES" sz="1600" dirty="0" smtClean="0">
                <a:solidFill>
                  <a:srgbClr val="FFFFFF"/>
                </a:solidFill>
                <a:latin typeface="EHUSans" pitchFamily="50"/>
              </a:rPr>
              <a:t>Shopping / </a:t>
            </a:r>
            <a:r>
              <a:rPr lang="es-ES" altLang="es-ES" sz="1600" dirty="0" err="1" smtClean="0">
                <a:solidFill>
                  <a:srgbClr val="FFFFFF"/>
                </a:solidFill>
                <a:latin typeface="EHUSans" pitchFamily="50"/>
              </a:rPr>
              <a:t>Achats</a:t>
            </a:r>
            <a:r>
              <a:rPr lang="es-ES" altLang="es-ES" sz="1600" dirty="0" smtClean="0">
                <a:solidFill>
                  <a:srgbClr val="FFFFFF"/>
                </a:solidFill>
                <a:latin typeface="EHUSans" pitchFamily="50"/>
              </a:rPr>
              <a:t> 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sp>
        <p:nvSpPr>
          <p:cNvPr id="29706" name="CuadroTexto 1"/>
          <p:cNvSpPr txBox="1">
            <a:spLocks noChangeArrowheads="1"/>
          </p:cNvSpPr>
          <p:nvPr/>
        </p:nvSpPr>
        <p:spPr bwMode="auto">
          <a:xfrm>
            <a:off x="449263" y="915566"/>
            <a:ext cx="819626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2400" u="none" dirty="0">
                <a:solidFill>
                  <a:schemeClr val="bg1"/>
                </a:solidFill>
                <a:latin typeface="EHUSans" pitchFamily="50"/>
              </a:rPr>
              <a:t>Los productos seleccionados para elaborar el catering son de temporada y proceden de productores locales y de temporada </a:t>
            </a:r>
          </a:p>
          <a:p>
            <a:pPr eaLnBrk="1" hangingPunct="1"/>
            <a:endParaRPr lang="es-ES" altLang="es-ES" sz="2400" u="none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r>
              <a:rPr lang="es-ES" altLang="es-ES" sz="2400" u="none" dirty="0">
                <a:solidFill>
                  <a:schemeClr val="bg1"/>
                </a:solidFill>
                <a:latin typeface="EHUSans" pitchFamily="50"/>
              </a:rPr>
              <a:t>¡Disfruta de estos PRODUCTOS NATURALES!</a:t>
            </a: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r>
              <a:rPr lang="es-ES" altLang="es-ES" sz="24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Además,  la empresa de catering es una empresa de autoempleo formado por mujeres </a:t>
            </a: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</p:txBody>
      </p:sp>
      <p:pic>
        <p:nvPicPr>
          <p:cNvPr id="2970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0870" y="1948446"/>
            <a:ext cx="1223962" cy="8227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grpSp>
        <p:nvGrpSpPr>
          <p:cNvPr id="20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2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3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9698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3804047"/>
            <a:ext cx="1331913" cy="617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107504" y="735806"/>
            <a:ext cx="8964488" cy="4284216"/>
          </a:xfrm>
          <a:prstGeom prst="roundRect">
            <a:avLst/>
          </a:prstGeom>
          <a:gradFill>
            <a:gsLst>
              <a:gs pos="0">
                <a:srgbClr val="C0000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C000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9704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rgbClr val="FFFFFF"/>
                </a:solidFill>
                <a:latin typeface="EHUSans" pitchFamily="50"/>
              </a:rPr>
              <a:t>Compras</a:t>
            </a:r>
            <a:r>
              <a:rPr lang="es-ES" altLang="es-ES" sz="1600" dirty="0">
                <a:solidFill>
                  <a:srgbClr val="FFFFFF"/>
                </a:solidFill>
                <a:latin typeface="Tahoma" pitchFamily="34" charset="0"/>
              </a:rPr>
              <a:t> / </a:t>
            </a:r>
            <a:r>
              <a:rPr lang="es-ES" altLang="es-ES" sz="1600" dirty="0" err="1">
                <a:solidFill>
                  <a:srgbClr val="FFFFFF"/>
                </a:solidFill>
                <a:latin typeface="EHUSerif" panose="02000503050000020004" pitchFamily="50"/>
              </a:rPr>
              <a:t>Erosketak</a:t>
            </a:r>
            <a:r>
              <a:rPr lang="es-ES" altLang="es-ES" sz="1600" dirty="0">
                <a:solidFill>
                  <a:srgbClr val="FFFFFF"/>
                </a:solidFill>
                <a:latin typeface="EHUSerif" panose="02000503050000020004" pitchFamily="50"/>
              </a:rPr>
              <a:t> 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/ </a:t>
            </a:r>
            <a:r>
              <a:rPr lang="es-ES" altLang="es-ES" sz="1600" dirty="0" smtClean="0">
                <a:solidFill>
                  <a:srgbClr val="FFFFFF"/>
                </a:solidFill>
                <a:latin typeface="EHUSans" pitchFamily="50"/>
              </a:rPr>
              <a:t>Shopping / </a:t>
            </a:r>
            <a:r>
              <a:rPr lang="es-ES" altLang="es-ES" sz="1600" dirty="0" err="1" smtClean="0">
                <a:solidFill>
                  <a:srgbClr val="FFFFFF"/>
                </a:solidFill>
                <a:latin typeface="EHUSans" pitchFamily="50"/>
              </a:rPr>
              <a:t>Achats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pic>
        <p:nvPicPr>
          <p:cNvPr id="2970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352" y="2571750"/>
            <a:ext cx="1223962" cy="8227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3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CuadroTexto 1"/>
          <p:cNvSpPr txBox="1">
            <a:spLocks noChangeArrowheads="1"/>
          </p:cNvSpPr>
          <p:nvPr/>
        </p:nvSpPr>
        <p:spPr bwMode="auto">
          <a:xfrm>
            <a:off x="449263" y="987574"/>
            <a:ext cx="8370887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¿Has visitado el stand de </a:t>
            </a:r>
            <a:r>
              <a:rPr lang="es-ES" altLang="es-ES" sz="2600" u="none" dirty="0" err="1" smtClean="0">
                <a:solidFill>
                  <a:schemeClr val="bg1"/>
                </a:solidFill>
                <a:latin typeface="EHUSans" panose="02000503050000020004" pitchFamily="50"/>
              </a:rPr>
              <a:t>Landalore</a:t>
            </a: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u="none" dirty="0" smtClean="0">
                <a:solidFill>
                  <a:schemeClr val="bg1"/>
                </a:solidFill>
                <a:latin typeface="EHUSans" panose="02000503050000020004" pitchFamily="50"/>
              </a:rPr>
              <a:t>Ofrece </a:t>
            </a:r>
            <a:r>
              <a:rPr lang="es-ES" altLang="es-ES" u="none" cap="all" dirty="0" smtClean="0">
                <a:solidFill>
                  <a:schemeClr val="bg1"/>
                </a:solidFill>
                <a:latin typeface="EHUSans" panose="02000503050000020004" pitchFamily="50"/>
              </a:rPr>
              <a:t>cosmética natural ecológica , artesana, vegana y socialmente  responsable</a:t>
            </a:r>
            <a:r>
              <a:rPr lang="es-ES" altLang="es-ES" u="none" dirty="0" smtClean="0">
                <a:solidFill>
                  <a:schemeClr val="bg1"/>
                </a:solidFill>
                <a:latin typeface="EHUSans" panose="02000503050000020004" pitchFamily="50"/>
              </a:rPr>
              <a:t>.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u="none" dirty="0" err="1" smtClean="0">
                <a:solidFill>
                  <a:schemeClr val="bg1"/>
                </a:solidFill>
                <a:latin typeface="EHUSans" panose="02000503050000020004" pitchFamily="50"/>
              </a:rPr>
              <a:t>Landalores</a:t>
            </a:r>
            <a:r>
              <a:rPr lang="es-ES" altLang="es-ES" u="none" dirty="0" smtClean="0">
                <a:solidFill>
                  <a:schemeClr val="bg1"/>
                </a:solidFill>
                <a:latin typeface="EHUSans" panose="02000503050000020004" pitchFamily="50"/>
              </a:rPr>
              <a:t> es una iniciativa puesta en marcha por una alumna de la UPV/EHU.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anose="02000503050000020004" pitchFamily="50"/>
              </a:rPr>
              <a:t>Te hemos puesto una muestra en el pack de bienvenida. ¡Pruébala!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u="none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9698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3804047"/>
            <a:ext cx="1331913" cy="617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107504" y="735806"/>
            <a:ext cx="8964488" cy="4284216"/>
          </a:xfrm>
          <a:prstGeom prst="roundRect">
            <a:avLst/>
          </a:prstGeom>
          <a:gradFill>
            <a:gsLst>
              <a:gs pos="0">
                <a:srgbClr val="C0000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C000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9704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rgbClr val="FFFFFF"/>
                </a:solidFill>
                <a:latin typeface="EHUSans" pitchFamily="50"/>
              </a:rPr>
              <a:t>Compras</a:t>
            </a:r>
            <a:r>
              <a:rPr lang="es-ES" altLang="es-ES" sz="1600" dirty="0">
                <a:solidFill>
                  <a:srgbClr val="FFFFFF"/>
                </a:solidFill>
                <a:latin typeface="Tahoma" pitchFamily="34" charset="0"/>
              </a:rPr>
              <a:t> / </a:t>
            </a:r>
            <a:r>
              <a:rPr lang="es-ES" altLang="es-ES" sz="1600" dirty="0" err="1">
                <a:solidFill>
                  <a:srgbClr val="FFFFFF"/>
                </a:solidFill>
                <a:latin typeface="EHUSerif" panose="02000503050000020004" pitchFamily="50"/>
              </a:rPr>
              <a:t>Erosketak</a:t>
            </a:r>
            <a:r>
              <a:rPr lang="es-ES" altLang="es-ES" sz="1600" dirty="0">
                <a:solidFill>
                  <a:srgbClr val="FFFFFF"/>
                </a:solidFill>
                <a:latin typeface="EHUSans" pitchFamily="50"/>
              </a:rPr>
              <a:t> 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/ </a:t>
            </a:r>
            <a:r>
              <a:rPr lang="es-ES" altLang="es-ES" sz="1600" dirty="0" smtClean="0">
                <a:solidFill>
                  <a:srgbClr val="FFFFFF"/>
                </a:solidFill>
                <a:latin typeface="EHUSans" pitchFamily="50"/>
              </a:rPr>
              <a:t>Shopping / </a:t>
            </a:r>
            <a:r>
              <a:rPr lang="es-ES" altLang="es-ES" sz="1600" dirty="0" err="1" smtClean="0">
                <a:solidFill>
                  <a:srgbClr val="FFFFFF"/>
                </a:solidFill>
                <a:latin typeface="EHUSans" pitchFamily="50"/>
              </a:rPr>
              <a:t>Achats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3" name="Picture 5" descr="Image result for logotipo IHOB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CuadroTexto 1"/>
          <p:cNvSpPr txBox="1">
            <a:spLocks noChangeArrowheads="1"/>
          </p:cNvSpPr>
          <p:nvPr/>
        </p:nvSpPr>
        <p:spPr bwMode="auto">
          <a:xfrm>
            <a:off x="449263" y="1100138"/>
            <a:ext cx="819626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s-ES" sz="2600" b="0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Las tarjetas de acreditación son REUTILIZABLES</a:t>
            </a:r>
          </a:p>
          <a:p>
            <a:pPr algn="ctr" eaLnBrk="1" hangingPunct="1"/>
            <a:endParaRPr lang="es-ES" altLang="es-ES" sz="2400" u="none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sz="24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Recuerda entregarla </a:t>
            </a:r>
          </a:p>
          <a:p>
            <a:pPr algn="ctr" eaLnBrk="1" hangingPunct="1"/>
            <a:endParaRPr lang="es-ES" altLang="es-ES" sz="2400" u="none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sz="24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Así podremos utilizarla en otro evento </a:t>
            </a:r>
          </a:p>
          <a:p>
            <a:pPr eaLnBrk="1" hangingPunct="1"/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</p:txBody>
      </p:sp>
      <p:pic>
        <p:nvPicPr>
          <p:cNvPr id="20" name="Picture 3" descr="C:\Users\Cidir\AppData\Local\Microsoft\Windows\Temporary Internet Files\Content.IE5\OCG8YRUF\tarjetilla08[1].jpg"/>
          <p:cNvPicPr>
            <a:picLocks noChangeAspect="1" noChangeArrowheads="1"/>
          </p:cNvPicPr>
          <p:nvPr/>
        </p:nvPicPr>
        <p:blipFill>
          <a:blip r:embed="rId7"/>
          <a:srcRect t="6250"/>
          <a:stretch>
            <a:fillRect/>
          </a:stretch>
        </p:blipFill>
        <p:spPr bwMode="auto">
          <a:xfrm rot="1800000">
            <a:off x="7451246" y="2406286"/>
            <a:ext cx="1313873" cy="92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9698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3804047"/>
            <a:ext cx="1331913" cy="617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107504" y="735806"/>
            <a:ext cx="8964488" cy="4284216"/>
          </a:xfrm>
          <a:prstGeom prst="roundRect">
            <a:avLst/>
          </a:prstGeom>
          <a:gradFill>
            <a:gsLst>
              <a:gs pos="0">
                <a:srgbClr val="C0000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C000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9704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rgbClr val="FFFFFF"/>
                </a:solidFill>
                <a:latin typeface="EHUSans" pitchFamily="50"/>
              </a:rPr>
              <a:t>Compras</a:t>
            </a:r>
            <a:r>
              <a:rPr lang="es-ES" altLang="es-ES" sz="1600" dirty="0">
                <a:solidFill>
                  <a:srgbClr val="FFFFFF"/>
                </a:solidFill>
                <a:latin typeface="Tahoma" pitchFamily="34" charset="0"/>
              </a:rPr>
              <a:t> / </a:t>
            </a:r>
            <a:r>
              <a:rPr lang="es-ES" altLang="es-ES" sz="1600" dirty="0" err="1">
                <a:solidFill>
                  <a:srgbClr val="FFFFFF"/>
                </a:solidFill>
                <a:latin typeface="EHUSerif" panose="02000503050000020004" pitchFamily="50"/>
              </a:rPr>
              <a:t>Erosketak</a:t>
            </a:r>
            <a:r>
              <a:rPr lang="es-ES" altLang="es-ES" sz="1600" dirty="0">
                <a:solidFill>
                  <a:srgbClr val="FFFFFF"/>
                </a:solidFill>
                <a:latin typeface="EHUSerif" panose="02000503050000020004" pitchFamily="50"/>
              </a:rPr>
              <a:t> 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/ </a:t>
            </a:r>
            <a:r>
              <a:rPr lang="es-ES" altLang="es-ES" sz="1600" dirty="0" smtClean="0">
                <a:solidFill>
                  <a:srgbClr val="FFFFFF"/>
                </a:solidFill>
                <a:latin typeface="EHUSans" pitchFamily="50"/>
              </a:rPr>
              <a:t>Shopping / </a:t>
            </a:r>
            <a:r>
              <a:rPr lang="es-ES" altLang="es-ES" sz="1600" dirty="0" err="1" smtClean="0">
                <a:solidFill>
                  <a:srgbClr val="FFFFFF"/>
                </a:solidFill>
                <a:latin typeface="EHUSans" pitchFamily="50"/>
              </a:rPr>
              <a:t>Achats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3" name="Picture 5" descr="Image result for logotipo IHOB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CuadroTexto 1"/>
          <p:cNvSpPr txBox="1">
            <a:spLocks noChangeArrowheads="1"/>
          </p:cNvSpPr>
          <p:nvPr/>
        </p:nvSpPr>
        <p:spPr bwMode="auto">
          <a:xfrm>
            <a:off x="449263" y="1100138"/>
            <a:ext cx="81962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s-ES" sz="1600" b="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El material impreso utilizado ha sido elaborado con material100% reciclado y libre de cloros  </a:t>
            </a: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</p:txBody>
      </p:sp>
      <p:pic>
        <p:nvPicPr>
          <p:cNvPr id="25" name="Picture 5" descr="C:\Users\Cidir\AppData\Local\Microsoft\Windows\Temporary Internet Files\Content.IE5\W42U3611\Volante3_paradescarga_web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00000">
            <a:off x="7452320" y="2787774"/>
            <a:ext cx="1247633" cy="91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9698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3804047"/>
            <a:ext cx="1331913" cy="617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107504" y="735806"/>
            <a:ext cx="8964488" cy="4284216"/>
          </a:xfrm>
          <a:prstGeom prst="roundRect">
            <a:avLst/>
          </a:prstGeom>
          <a:gradFill>
            <a:gsLst>
              <a:gs pos="0">
                <a:srgbClr val="C0000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C000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9704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rgbClr val="FFFFFF"/>
                </a:solidFill>
                <a:latin typeface="EHUSans" pitchFamily="50"/>
              </a:rPr>
              <a:t>Compras</a:t>
            </a:r>
            <a:r>
              <a:rPr lang="es-ES" altLang="es-ES" sz="1600" dirty="0">
                <a:solidFill>
                  <a:srgbClr val="FFFFFF"/>
                </a:solidFill>
                <a:latin typeface="Tahoma" pitchFamily="34" charset="0"/>
              </a:rPr>
              <a:t> / </a:t>
            </a:r>
            <a:r>
              <a:rPr lang="es-ES" altLang="es-ES" sz="1600" dirty="0" err="1">
                <a:solidFill>
                  <a:srgbClr val="FFFFFF"/>
                </a:solidFill>
                <a:latin typeface="EHUSerif" panose="02000503050000020004" pitchFamily="50"/>
              </a:rPr>
              <a:t>Erosketak</a:t>
            </a:r>
            <a:r>
              <a:rPr lang="es-ES" altLang="es-ES" sz="1600" dirty="0">
                <a:solidFill>
                  <a:srgbClr val="FFFFFF"/>
                </a:solidFill>
                <a:latin typeface="EHUSerif" panose="02000503050000020004" pitchFamily="50"/>
              </a:rPr>
              <a:t> 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/ </a:t>
            </a:r>
            <a:r>
              <a:rPr lang="es-ES" altLang="es-ES" sz="1600" dirty="0" smtClean="0">
                <a:solidFill>
                  <a:srgbClr val="FFFFFF"/>
                </a:solidFill>
                <a:latin typeface="EHUSans" pitchFamily="50"/>
              </a:rPr>
              <a:t>Shopping / </a:t>
            </a:r>
            <a:r>
              <a:rPr lang="es-ES" altLang="es-ES" sz="1600" dirty="0" err="1" smtClean="0">
                <a:solidFill>
                  <a:srgbClr val="FFFFFF"/>
                </a:solidFill>
                <a:latin typeface="EHUSans" pitchFamily="50"/>
              </a:rPr>
              <a:t>Achats</a:t>
            </a:r>
            <a:r>
              <a:rPr lang="es-ES" altLang="es-ES" sz="1600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pic>
        <p:nvPicPr>
          <p:cNvPr id="2970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3003798"/>
            <a:ext cx="1223962" cy="8227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3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CuadroTexto 1"/>
          <p:cNvSpPr txBox="1">
            <a:spLocks noChangeArrowheads="1"/>
          </p:cNvSpPr>
          <p:nvPr/>
        </p:nvSpPr>
        <p:spPr bwMode="auto">
          <a:xfrm>
            <a:off x="449263" y="483518"/>
            <a:ext cx="819626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s-ES" sz="1600" b="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¿Quieres hacer unas compras en Bilbao?</a:t>
            </a:r>
          </a:p>
          <a:p>
            <a:pPr algn="ctr" eaLnBrk="1" hangingPunct="1"/>
            <a:endParaRPr lang="es-ES" altLang="es-ES" sz="2600" u="none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sz="26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Podemos informarte 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de la ubicación y oferta de mercados locales y de comercios con productos ecológicos y/o de comercio justo </a:t>
            </a: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2008" y="735805"/>
            <a:ext cx="8964488" cy="4309919"/>
          </a:xfrm>
          <a:prstGeom prst="roundRect">
            <a:avLst/>
          </a:prstGeom>
          <a:gradFill>
            <a:gsLst>
              <a:gs pos="0">
                <a:srgbClr val="E6AF0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E6AF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4824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Instalaciones 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Instalazioak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Facilities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Instalaltions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sp>
        <p:nvSpPr>
          <p:cNvPr id="34826" name="CuadroTexto 1"/>
          <p:cNvSpPr txBox="1">
            <a:spLocks noChangeArrowheads="1"/>
          </p:cNvSpPr>
          <p:nvPr/>
        </p:nvSpPr>
        <p:spPr bwMode="auto">
          <a:xfrm>
            <a:off x="449263" y="574104"/>
            <a:ext cx="819626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s-ES" altLang="es-ES" sz="26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algn="ctr" eaLnBrk="1" hangingPunct="1"/>
            <a:r>
              <a:rPr lang="es-ES" altLang="es-ES" sz="2600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Bizkaia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 </a:t>
            </a:r>
            <a:r>
              <a:rPr lang="es-ES" altLang="es-ES" sz="2600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Aretoa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 cuenta con sensores de presencia  y luminosidad para AJUSTAR EL CONSUMO DE ENERGÍA A LAS NECESIDADES del momento y del evento</a:t>
            </a:r>
            <a:endParaRPr lang="es-ES" altLang="es-ES" sz="2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" altLang="es-ES" sz="1600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643758"/>
            <a:ext cx="2997882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1000"/>
              </a:srgbClr>
            </a:outerShdw>
          </a:effectLst>
          <a:scene3d>
            <a:camera prst="orthographicFront"/>
            <a:lightRig rig="twoPt" dir="t"/>
          </a:scene3d>
          <a:sp3d extrusionH="76200">
            <a:extrusionClr>
              <a:srgbClr val="E6E6E6"/>
            </a:extrusionClr>
          </a:sp3d>
        </p:spPr>
      </p:pic>
      <p:grpSp>
        <p:nvGrpSpPr>
          <p:cNvPr id="19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1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2008" y="735805"/>
            <a:ext cx="8964488" cy="4309919"/>
          </a:xfrm>
          <a:prstGeom prst="roundRect">
            <a:avLst/>
          </a:prstGeom>
          <a:gradFill>
            <a:gsLst>
              <a:gs pos="0">
                <a:srgbClr val="E6AF0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E6AF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4824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Instalaciones 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Instalazioak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Facilities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Installations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643758"/>
            <a:ext cx="2997882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1000"/>
              </a:srgbClr>
            </a:outerShdw>
          </a:effectLst>
          <a:scene3d>
            <a:camera prst="orthographicFront"/>
            <a:lightRig rig="twoPt" dir="t"/>
          </a:scene3d>
          <a:sp3d extrusionH="76200">
            <a:extrusionClr>
              <a:srgbClr val="E6E6E6"/>
            </a:extrusionClr>
          </a:sp3d>
        </p:spPr>
      </p:pic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4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CuadroTexto 1"/>
          <p:cNvSpPr txBox="1">
            <a:spLocks noChangeArrowheads="1"/>
          </p:cNvSpPr>
          <p:nvPr/>
        </p:nvSpPr>
        <p:spPr bwMode="auto">
          <a:xfrm>
            <a:off x="449263" y="699542"/>
            <a:ext cx="819626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s-ES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algn="ctr" eaLnBrk="1" hangingPunct="1"/>
            <a:r>
              <a:rPr lang="es-ES" altLang="es-ES" sz="2600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Bizkaia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 </a:t>
            </a:r>
            <a:r>
              <a:rPr lang="es-ES" altLang="es-ES" sz="2600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Aretoa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 cuenta con una superficie ajardinada para compensar la HUELLA DE CARBONO de sus instalaciones y de su actividad</a:t>
            </a:r>
            <a:endParaRPr lang="es-ES" altLang="es-ES" sz="2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" altLang="es-ES" sz="1600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2008" y="735805"/>
            <a:ext cx="8964488" cy="4309919"/>
          </a:xfrm>
          <a:prstGeom prst="roundRect">
            <a:avLst/>
          </a:prstGeom>
          <a:gradFill>
            <a:gsLst>
              <a:gs pos="0">
                <a:srgbClr val="E6AF0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E6AF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4824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Instalaciones  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Instalazioak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Facilities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Installations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643758"/>
            <a:ext cx="2997882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1000"/>
              </a:srgbClr>
            </a:outerShdw>
          </a:effectLst>
          <a:scene3d>
            <a:camera prst="orthographicFront"/>
            <a:lightRig rig="twoPt" dir="t"/>
          </a:scene3d>
          <a:sp3d extrusionH="76200">
            <a:extrusionClr>
              <a:srgbClr val="E6E6E6"/>
            </a:extrusionClr>
          </a:sp3d>
        </p:spPr>
      </p:pic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4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CuadroTexto 1"/>
          <p:cNvSpPr txBox="1">
            <a:spLocks noChangeArrowheads="1"/>
          </p:cNvSpPr>
          <p:nvPr/>
        </p:nvSpPr>
        <p:spPr bwMode="auto">
          <a:xfrm>
            <a:off x="449263" y="555526"/>
            <a:ext cx="819626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s-ES" sz="2600" b="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algn="ctr" eaLnBrk="1" hangingPunct="1"/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¿Sabías que el SISTEMA DE CLIMATIZACIÓN  de </a:t>
            </a:r>
            <a:r>
              <a:rPr lang="es-ES" altLang="es-ES" sz="2600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Bizkaia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 </a:t>
            </a:r>
            <a:r>
              <a:rPr lang="es-ES" altLang="es-ES" sz="2600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Aretoa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 emplea RECIRCULACIÓN DE AIRE? Gracias a este sistema se </a:t>
            </a:r>
            <a:r>
              <a:rPr lang="es-ES" altLang="es-ES" sz="26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reduce el 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consumo de energía </a:t>
            </a:r>
            <a:endParaRPr lang="es-ES" altLang="es-ES" sz="2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" altLang="es-ES" sz="1600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682016" y="145257"/>
            <a:ext cx="7197725" cy="446485"/>
          </a:xfrm>
          <a:prstGeom prst="round2SameRect">
            <a:avLst/>
          </a:prstGeom>
          <a:solidFill>
            <a:srgbClr val="79B43B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0486" name="9 Rectángulo"/>
          <p:cNvSpPr>
            <a:spLocks noChangeArrowheads="1"/>
          </p:cNvSpPr>
          <p:nvPr/>
        </p:nvSpPr>
        <p:spPr bwMode="auto">
          <a:xfrm>
            <a:off x="1656616" y="199222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u="none" dirty="0">
                <a:solidFill>
                  <a:schemeClr val="bg1"/>
                </a:solidFill>
                <a:latin typeface="EHUSans" pitchFamily="50"/>
              </a:rPr>
              <a:t>Ejes de actuación / </a:t>
            </a:r>
            <a:r>
              <a:rPr lang="es-ES" altLang="es-ES" sz="1600" u="none" dirty="0" err="1">
                <a:solidFill>
                  <a:schemeClr val="bg1"/>
                </a:solidFill>
                <a:latin typeface="EHUSerif" pitchFamily="50"/>
              </a:rPr>
              <a:t>Ekintza</a:t>
            </a:r>
            <a:r>
              <a:rPr lang="es-ES" altLang="es-ES" sz="1600" u="none" dirty="0">
                <a:solidFill>
                  <a:schemeClr val="bg1"/>
                </a:solidFill>
                <a:latin typeface="EHUSerif" pitchFamily="50"/>
              </a:rPr>
              <a:t> </a:t>
            </a:r>
            <a:r>
              <a:rPr lang="es-ES" altLang="es-ES" sz="1600" u="none" dirty="0" err="1">
                <a:solidFill>
                  <a:schemeClr val="bg1"/>
                </a:solidFill>
                <a:latin typeface="EHUSerif" pitchFamily="50"/>
              </a:rPr>
              <a:t>ardatzak</a:t>
            </a:r>
            <a:r>
              <a:rPr lang="es-ES" altLang="es-ES" sz="1600" u="none" dirty="0">
                <a:solidFill>
                  <a:schemeClr val="bg1"/>
                </a:solidFill>
                <a:latin typeface="EHUSerif" pitchFamily="50"/>
              </a:rPr>
              <a:t> </a:t>
            </a:r>
            <a:r>
              <a:rPr lang="es-ES" altLang="es-ES" sz="1600" u="none" dirty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u="none" dirty="0" err="1">
                <a:solidFill>
                  <a:schemeClr val="bg1"/>
                </a:solidFill>
                <a:latin typeface="EHUSans" pitchFamily="50"/>
              </a:rPr>
              <a:t>Lines</a:t>
            </a:r>
            <a:r>
              <a:rPr lang="es-ES" altLang="es-ES" sz="1600" u="none" dirty="0">
                <a:solidFill>
                  <a:schemeClr val="bg1"/>
                </a:solidFill>
                <a:latin typeface="EHUSans" pitchFamily="50"/>
              </a:rPr>
              <a:t> of </a:t>
            </a:r>
            <a:r>
              <a:rPr lang="es-ES" altLang="es-ES" sz="1600" u="none" dirty="0" err="1">
                <a:solidFill>
                  <a:schemeClr val="bg1"/>
                </a:solidFill>
                <a:latin typeface="EHUSans" pitchFamily="50"/>
              </a:rPr>
              <a:t>action</a:t>
            </a:r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90109" y="699542"/>
            <a:ext cx="8964859" cy="4376953"/>
          </a:xfrm>
          <a:prstGeom prst="roundRect">
            <a:avLst/>
          </a:prstGeom>
          <a:solidFill>
            <a:srgbClr val="002E15">
              <a:alpha val="1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Apostamos por la integración de criterios ambientales en la organización de nuestro congreso.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Ingurumen-irizpideak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gure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ekitaldiaren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antolaketan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integratzearen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alde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egiten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dugu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Committed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to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integrating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environmental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criteria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in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the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organisation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of </a:t>
            </a:r>
            <a:r>
              <a:rPr lang="es-ES" sz="1400" u="none" dirty="0" err="1">
                <a:solidFill>
                  <a:srgbClr val="FFFFFF"/>
                </a:solidFill>
                <a:latin typeface="Aharoni" charset="0"/>
              </a:rPr>
              <a:t>our</a:t>
            </a:r>
            <a:r>
              <a:rPr lang="es-ES" sz="1400" u="none" dirty="0">
                <a:solidFill>
                  <a:srgbClr val="FFFFFF"/>
                </a:solidFill>
                <a:latin typeface="Aharoni" charset="0"/>
              </a:rPr>
              <a:t> event.lle</a:t>
            </a:r>
          </a:p>
        </p:txBody>
      </p:sp>
      <p:grpSp>
        <p:nvGrpSpPr>
          <p:cNvPr id="20490" name="26 Grupo"/>
          <p:cNvGrpSpPr>
            <a:grpSpLocks/>
          </p:cNvGrpSpPr>
          <p:nvPr/>
        </p:nvGrpSpPr>
        <p:grpSpPr bwMode="auto">
          <a:xfrm>
            <a:off x="179388" y="1221581"/>
            <a:ext cx="9091368" cy="2574305"/>
            <a:chOff x="539552" y="1340768"/>
            <a:chExt cx="8784976" cy="3168352"/>
          </a:xfrm>
        </p:grpSpPr>
        <p:grpSp>
          <p:nvGrpSpPr>
            <p:cNvPr id="20492" name="99 Grupo"/>
            <p:cNvGrpSpPr>
              <a:grpSpLocks/>
            </p:cNvGrpSpPr>
            <p:nvPr/>
          </p:nvGrpSpPr>
          <p:grpSpPr bwMode="auto">
            <a:xfrm>
              <a:off x="539552" y="1340768"/>
              <a:ext cx="8784976" cy="3168352"/>
              <a:chOff x="467544" y="1556792"/>
              <a:chExt cx="8784976" cy="3168352"/>
            </a:xfrm>
          </p:grpSpPr>
          <p:sp>
            <p:nvSpPr>
              <p:cNvPr id="20499" name="AutoShape 10"/>
              <p:cNvSpPr>
                <a:spLocks noChangeArrowheads="1"/>
              </p:cNvSpPr>
              <p:nvPr/>
            </p:nvSpPr>
            <p:spPr bwMode="auto">
              <a:xfrm>
                <a:off x="467544" y="1556792"/>
                <a:ext cx="8496944" cy="3168352"/>
              </a:xfrm>
              <a:prstGeom prst="flowChartAlternateProcess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eaLnBrk="1" hangingPunct="1"/>
                <a:endParaRPr lang="es-ES" altLang="es-ES"/>
              </a:p>
            </p:txBody>
          </p:sp>
          <p:pic>
            <p:nvPicPr>
              <p:cNvPr id="20500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63888" y="2260415"/>
                <a:ext cx="5040560" cy="217669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</p:pic>
          <p:sp>
            <p:nvSpPr>
              <p:cNvPr id="20501" name="27 Rectángulo"/>
              <p:cNvSpPr>
                <a:spLocks noChangeArrowheads="1"/>
              </p:cNvSpPr>
              <p:nvPr/>
            </p:nvSpPr>
            <p:spPr bwMode="auto">
              <a:xfrm>
                <a:off x="3419872" y="1772816"/>
                <a:ext cx="5832648" cy="384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endParaRPr lang="es-ES" altLang="es-ES" sz="1400">
                  <a:solidFill>
                    <a:srgbClr val="0A7A98"/>
                  </a:solidFill>
                </a:endParaRPr>
              </a:p>
            </p:txBody>
          </p:sp>
          <p:grpSp>
            <p:nvGrpSpPr>
              <p:cNvPr id="20502" name="95 Grupo"/>
              <p:cNvGrpSpPr>
                <a:grpSpLocks/>
              </p:cNvGrpSpPr>
              <p:nvPr/>
            </p:nvGrpSpPr>
            <p:grpSpPr bwMode="auto">
              <a:xfrm>
                <a:off x="755576" y="1844824"/>
                <a:ext cx="2520280" cy="2520280"/>
                <a:chOff x="251520" y="116632"/>
                <a:chExt cx="1631368" cy="1512000"/>
              </a:xfrm>
            </p:grpSpPr>
            <p:sp>
              <p:nvSpPr>
                <p:cNvPr id="20503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1520" y="116632"/>
                  <a:ext cx="1631368" cy="1512000"/>
                </a:xfrm>
                <a:prstGeom prst="rect">
                  <a:avLst/>
                </a:prstGeom>
                <a:noFill/>
                <a:ln w="28575" algn="ctr">
                  <a:solidFill>
                    <a:srgbClr val="FFFFFF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pPr eaLnBrk="1" hangingPunct="1"/>
                  <a:endParaRPr lang="es-ES" altLang="es-ES" sz="1800" b="0" u="none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0504" name="Picture 45" descr="ERRONKA_GARBIA_BEM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204" y="188632"/>
                  <a:ext cx="1476000" cy="136800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05" name="Picture 45" descr="ERRONKA_GARBIA_BEM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4741" y="159832"/>
                  <a:ext cx="1476000" cy="136800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049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84168" y="3573016"/>
              <a:ext cx="571057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2049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3888" y="2816932"/>
              <a:ext cx="568943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20495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84168" y="2816932"/>
              <a:ext cx="571057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20496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84168" y="2060848"/>
              <a:ext cx="571057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20497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63888" y="2060848"/>
              <a:ext cx="567530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20498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63888" y="3573016"/>
              <a:ext cx="566115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</p:grpSp>
      <p:pic>
        <p:nvPicPr>
          <p:cNvPr id="20491" name="Picture 18"/>
          <p:cNvPicPr>
            <a:picLocks noChangeAspect="1" noChangeArrowheads="1"/>
          </p:cNvPicPr>
          <p:nvPr/>
        </p:nvPicPr>
        <p:blipFill>
          <a:blip r:embed="rId10"/>
          <a:srcRect l="31725" t="19052" r="14484"/>
          <a:stretch>
            <a:fillRect/>
          </a:stretch>
        </p:blipFill>
        <p:spPr bwMode="auto">
          <a:xfrm>
            <a:off x="3253629" y="1707654"/>
            <a:ext cx="4702747" cy="20112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grpSp>
        <p:nvGrpSpPr>
          <p:cNvPr id="36" name="35 Grupo"/>
          <p:cNvGrpSpPr/>
          <p:nvPr/>
        </p:nvGrpSpPr>
        <p:grpSpPr>
          <a:xfrm>
            <a:off x="323528" y="3867894"/>
            <a:ext cx="8424936" cy="1010285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1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34" name="Picture 5" descr="Image result for logotipo IHOBE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2008" y="735805"/>
            <a:ext cx="8964488" cy="4309919"/>
          </a:xfrm>
          <a:prstGeom prst="roundRect">
            <a:avLst/>
          </a:prstGeom>
          <a:gradFill>
            <a:gsLst>
              <a:gs pos="0">
                <a:srgbClr val="E6AF0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E6AF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4824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Instalaciones 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Instalazioak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Facilities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Installations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643758"/>
            <a:ext cx="2997882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1000"/>
              </a:srgbClr>
            </a:outerShdw>
          </a:effectLst>
          <a:scene3d>
            <a:camera prst="orthographicFront"/>
            <a:lightRig rig="twoPt" dir="t"/>
          </a:scene3d>
          <a:sp3d extrusionH="76200">
            <a:extrusionClr>
              <a:srgbClr val="E6E6E6"/>
            </a:extrusionClr>
          </a:sp3d>
        </p:spPr>
      </p:pic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4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CuadroTexto 1"/>
          <p:cNvSpPr txBox="1">
            <a:spLocks noChangeArrowheads="1"/>
          </p:cNvSpPr>
          <p:nvPr/>
        </p:nvSpPr>
        <p:spPr bwMode="auto">
          <a:xfrm>
            <a:off x="449263" y="699542"/>
            <a:ext cx="819626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algn="ctr" eaLnBrk="1" hangingPunct="1"/>
            <a:r>
              <a:rPr lang="es-ES" altLang="es-ES" sz="2600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Bizkaia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 </a:t>
            </a:r>
            <a:r>
              <a:rPr lang="es-ES" altLang="es-ES" sz="2600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Aretoa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 cuenta con AISLAMIENTOS TÉRMICOS para  el ahorro energético y la reducción de emisiones contaminantes</a:t>
            </a:r>
            <a:endParaRPr lang="es-ES" altLang="es-ES" sz="2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26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" altLang="es-ES" sz="1600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96487" y="735806"/>
            <a:ext cx="8964488" cy="4284216"/>
          </a:xfrm>
          <a:prstGeom prst="roundRect">
            <a:avLst/>
          </a:prstGeom>
          <a:gradFill>
            <a:gsLst>
              <a:gs pos="62000">
                <a:srgbClr val="7A5D00"/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BC8F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8920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Residuos 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Hondakinak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Waste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Déchets</a:t>
            </a:r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sp>
        <p:nvSpPr>
          <p:cNvPr id="38922" name="CuadroTexto 1"/>
          <p:cNvSpPr txBox="1">
            <a:spLocks noChangeArrowheads="1"/>
          </p:cNvSpPr>
          <p:nvPr/>
        </p:nvSpPr>
        <p:spPr bwMode="auto">
          <a:xfrm>
            <a:off x="484188" y="821486"/>
            <a:ext cx="815816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sz="2600" u="none" dirty="0" smtClean="0">
                <a:solidFill>
                  <a:schemeClr val="bg1"/>
                </a:solidFill>
                <a:latin typeface="EHUSans" pitchFamily="50"/>
              </a:rPr>
              <a:t>¿</a:t>
            </a:r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Sabes cual es el mejor residuo? </a:t>
            </a:r>
          </a:p>
          <a:p>
            <a:pPr algn="ctr" eaLnBrk="1" hangingPunct="1"/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El que no se genera</a:t>
            </a:r>
          </a:p>
          <a:p>
            <a:pPr eaLnBrk="1" hangingPunct="1"/>
            <a:endParaRPr lang="es-ES" altLang="es-ES" sz="2000" u="none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sz="2400" u="none" dirty="0">
                <a:solidFill>
                  <a:schemeClr val="bg1"/>
                </a:solidFill>
                <a:latin typeface="EHUSans" pitchFamily="50"/>
              </a:rPr>
              <a:t>Por esta razón no te hemos entregado documentación en papel y los materiales que te hemos proporcionado son RECICLADOS y RECICLABLES </a:t>
            </a:r>
            <a:endParaRPr lang="es-ES" altLang="es-ES" sz="24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</p:txBody>
      </p:sp>
      <p:pic>
        <p:nvPicPr>
          <p:cNvPr id="389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187" y="3075806"/>
            <a:ext cx="1531813" cy="10442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1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96487" y="735806"/>
            <a:ext cx="8964488" cy="4284216"/>
          </a:xfrm>
          <a:prstGeom prst="roundRect">
            <a:avLst/>
          </a:prstGeom>
          <a:gradFill>
            <a:gsLst>
              <a:gs pos="62000">
                <a:srgbClr val="7A5D00"/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BC8F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8920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Residuos 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Hondakinak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Waste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Déchets</a:t>
            </a:r>
            <a:endParaRPr lang="es-ES" altLang="es-ES" sz="1600" b="0" u="none" dirty="0">
              <a:solidFill>
                <a:srgbClr val="FFFFFF"/>
              </a:solidFill>
            </a:endParaRPr>
          </a:p>
          <a:p>
            <a:pPr algn="ctr" eaLnBrk="1" hangingPunct="1"/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pic>
        <p:nvPicPr>
          <p:cNvPr id="389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187" y="3075806"/>
            <a:ext cx="1531813" cy="10442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CuadroTexto 1"/>
          <p:cNvSpPr txBox="1">
            <a:spLocks noChangeArrowheads="1"/>
          </p:cNvSpPr>
          <p:nvPr/>
        </p:nvSpPr>
        <p:spPr bwMode="auto">
          <a:xfrm>
            <a:off x="484188" y="555526"/>
            <a:ext cx="81581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600" u="none" dirty="0">
                <a:solidFill>
                  <a:schemeClr val="bg1"/>
                </a:solidFill>
                <a:latin typeface="EHUSans" panose="02000503050000020004" pitchFamily="50"/>
              </a:rPr>
              <a:t>¿Sabes que utilizamos VAJILLA DE LOZA?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600" u="none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600" u="none" dirty="0">
                <a:solidFill>
                  <a:schemeClr val="bg1"/>
                </a:solidFill>
                <a:latin typeface="EHUSans" panose="02000503050000020004" pitchFamily="50"/>
              </a:rPr>
              <a:t>Nuestro catering se sirven en loza y cristal  para REUTILIZAR  de nuevo.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600" u="none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600" u="none" dirty="0">
                <a:solidFill>
                  <a:schemeClr val="bg1"/>
                </a:solidFill>
                <a:latin typeface="EHUSans" panose="02000503050000020004" pitchFamily="50"/>
              </a:rPr>
              <a:t>Y no generamos residuos plásticos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u="none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i="1" u="none" dirty="0" smtClean="0">
              <a:solidFill>
                <a:schemeClr val="bg1"/>
              </a:solidFill>
              <a:latin typeface="EHUSans" panose="02000503050000020004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96487" y="735806"/>
            <a:ext cx="8964488" cy="4284216"/>
          </a:xfrm>
          <a:prstGeom prst="roundRect">
            <a:avLst/>
          </a:prstGeom>
          <a:gradFill>
            <a:gsLst>
              <a:gs pos="62000">
                <a:srgbClr val="7A5D00"/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solidFill>
                <a:srgbClr val="FFFFFF"/>
              </a:solidFill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BC8F0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8920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Residuos 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Hondakinak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Waste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Déchets</a:t>
            </a:r>
            <a:endParaRPr lang="es-ES" altLang="es-ES" sz="1600" b="0" u="none" dirty="0">
              <a:solidFill>
                <a:srgbClr val="FFFFFF"/>
              </a:solidFill>
            </a:endParaRPr>
          </a:p>
          <a:p>
            <a:pPr algn="ctr" eaLnBrk="1" hangingPunct="1"/>
            <a:endParaRPr lang="es-ES" altLang="es-ES" sz="1600" b="0" u="none" dirty="0">
              <a:solidFill>
                <a:srgbClr val="FFFFFF"/>
              </a:solidFill>
            </a:endParaRPr>
          </a:p>
        </p:txBody>
      </p:sp>
      <p:pic>
        <p:nvPicPr>
          <p:cNvPr id="389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187" y="3075806"/>
            <a:ext cx="1531813" cy="10442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CuadroTexto 1"/>
          <p:cNvSpPr txBox="1">
            <a:spLocks noChangeArrowheads="1"/>
          </p:cNvSpPr>
          <p:nvPr/>
        </p:nvSpPr>
        <p:spPr bwMode="auto">
          <a:xfrm>
            <a:off x="484188" y="555526"/>
            <a:ext cx="81581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600" u="none" dirty="0">
                <a:solidFill>
                  <a:schemeClr val="bg1"/>
                </a:solidFill>
                <a:latin typeface="EHUSans" panose="02000503050000020004" pitchFamily="50"/>
              </a:rPr>
              <a:t>Bizkaia </a:t>
            </a:r>
            <a:r>
              <a:rPr lang="es-ES" altLang="es-ES" sz="2600" u="none" dirty="0" err="1">
                <a:solidFill>
                  <a:schemeClr val="bg1"/>
                </a:solidFill>
                <a:latin typeface="EHUSans" panose="02000503050000020004" pitchFamily="50"/>
              </a:rPr>
              <a:t>Aretoa</a:t>
            </a:r>
            <a:r>
              <a:rPr lang="es-ES" altLang="es-ES" sz="2600" u="none" dirty="0">
                <a:solidFill>
                  <a:schemeClr val="bg1"/>
                </a:solidFill>
                <a:latin typeface="EHUSans" panose="02000503050000020004" pitchFamily="50"/>
              </a:rPr>
              <a:t> cuenta con un </a:t>
            </a:r>
            <a:r>
              <a:rPr lang="es-ES" altLang="es-ES" sz="2600" u="none" cap="all" dirty="0">
                <a:solidFill>
                  <a:schemeClr val="bg1"/>
                </a:solidFill>
                <a:latin typeface="EHUSans" panose="02000503050000020004" pitchFamily="50"/>
              </a:rPr>
              <a:t>sistema selectivo de recogida de residuos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600" u="none" dirty="0">
                <a:solidFill>
                  <a:schemeClr val="bg1"/>
                </a:solidFill>
                <a:latin typeface="EHUSans" panose="02000503050000020004" pitchFamily="50"/>
              </a:rPr>
              <a:t>Por favor, deposita cada residuo en su contenedor correspondiente para facilitar su reciclaje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u="none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i="1" u="none" dirty="0" smtClean="0">
              <a:solidFill>
                <a:schemeClr val="bg1"/>
              </a:solidFill>
              <a:latin typeface="EHUSans" panose="0200050305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20520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ES" sz="2600" dirty="0" smtClean="0">
                <a:latin typeface="EHUSans" pitchFamily="50"/>
                <a:ea typeface="ＭＳ Ｐゴシック" pitchFamily="34" charset="-128"/>
              </a:rPr>
              <a:t>UNIVERSIDAD Y DESARROLLO SOSTENIBLE:</a:t>
            </a:r>
            <a:br>
              <a:rPr lang="es-ES" altLang="es-ES" sz="2600" dirty="0" smtClean="0">
                <a:latin typeface="EHUSans" pitchFamily="50"/>
                <a:ea typeface="ＭＳ Ｐゴシック" pitchFamily="34" charset="-128"/>
              </a:rPr>
            </a:br>
            <a:r>
              <a:rPr lang="es-ES" altLang="es-ES" sz="2600" b="0" i="1" dirty="0" smtClean="0">
                <a:latin typeface="EHUSans" pitchFamily="50"/>
                <a:ea typeface="ＭＳ Ｐゴシック" pitchFamily="34" charset="-128"/>
              </a:rPr>
              <a:t>experiencias de aprendizaje que comprometen el futuro</a:t>
            </a:r>
            <a:endParaRPr lang="es-ES_tradnl" altLang="es-ES" sz="2600" dirty="0" smtClean="0">
              <a:latin typeface="EHUSans" pitchFamily="50"/>
              <a:ea typeface="ＭＳ Ｐゴシック" pitchFamily="34" charset="-128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0" y="3939902"/>
            <a:ext cx="3923928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2267744" y="458797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7504" y="4011910"/>
            <a:ext cx="172819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0" y="3738282"/>
            <a:ext cx="9144000" cy="11335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 r="2133" b="6411"/>
          <a:stretch>
            <a:fillRect/>
          </a:stretch>
        </p:blipFill>
        <p:spPr bwMode="auto">
          <a:xfrm>
            <a:off x="5652120" y="3789893"/>
            <a:ext cx="3312368" cy="1080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5" name="12 Grupo"/>
          <p:cNvGrpSpPr>
            <a:grpSpLocks/>
          </p:cNvGrpSpPr>
          <p:nvPr/>
        </p:nvGrpSpPr>
        <p:grpSpPr bwMode="auto">
          <a:xfrm>
            <a:off x="191451" y="4020390"/>
            <a:ext cx="3906838" cy="619125"/>
            <a:chOff x="251520" y="5661248"/>
            <a:chExt cx="3907904" cy="619125"/>
          </a:xfrm>
        </p:grpSpPr>
        <p:pic>
          <p:nvPicPr>
            <p:cNvPr id="16" name="Picture 5" descr="Image result for logotipo IHOB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520" y="5805264"/>
              <a:ext cx="936103" cy="21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87624" y="5661248"/>
              <a:ext cx="2971800" cy="619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37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8454" y="906910"/>
            <a:ext cx="8963918" cy="4113112"/>
          </a:xfrm>
          <a:prstGeom prst="roundRect">
            <a:avLst/>
          </a:prstGeom>
          <a:gradFill>
            <a:gsLst>
              <a:gs pos="0">
                <a:srgbClr val="B60AAE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B60AAE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1512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Movilidad / </a:t>
            </a:r>
            <a:r>
              <a:rPr lang="es-ES" altLang="es-ES" sz="1600" dirty="0" err="1">
                <a:solidFill>
                  <a:schemeClr val="bg1"/>
                </a:solidFill>
                <a:latin typeface="EHUSerif" pitchFamily="50"/>
              </a:rPr>
              <a:t>Mugikortasuna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Mobility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>
                <a:solidFill>
                  <a:schemeClr val="bg1"/>
                </a:solidFill>
                <a:latin typeface="EHUSans" pitchFamily="50"/>
              </a:rPr>
              <a:t>T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ravail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 </a:t>
            </a:r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</p:txBody>
      </p:sp>
      <p:sp>
        <p:nvSpPr>
          <p:cNvPr id="21514" name="12 CuadroTexto"/>
          <p:cNvSpPr txBox="1">
            <a:spLocks noChangeArrowheads="1"/>
          </p:cNvSpPr>
          <p:nvPr/>
        </p:nvSpPr>
        <p:spPr bwMode="auto">
          <a:xfrm>
            <a:off x="411163" y="1059582"/>
            <a:ext cx="538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¿Vas a acudir en un coche limpio? ECO o CERO EMISIONES</a:t>
            </a:r>
          </a:p>
          <a:p>
            <a:pPr algn="just" eaLnBrk="1" hangingPunct="1"/>
            <a:endParaRPr lang="es-ES" altLang="es-ES" sz="2400" u="none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r>
              <a:rPr lang="es-ES" altLang="es-ES" sz="2400" u="none" dirty="0">
                <a:solidFill>
                  <a:schemeClr val="bg1"/>
                </a:solidFill>
                <a:latin typeface="EHUSans" pitchFamily="50"/>
              </a:rPr>
              <a:t>¡¡¡Te hemos reservado una plaza de Parking en </a:t>
            </a:r>
            <a:r>
              <a:rPr lang="es-ES" altLang="es-ES" sz="2400" u="none" dirty="0" err="1">
                <a:solidFill>
                  <a:schemeClr val="bg1"/>
                </a:solidFill>
                <a:latin typeface="EHUSans" pitchFamily="50"/>
              </a:rPr>
              <a:t>Bizkaia</a:t>
            </a:r>
            <a:r>
              <a:rPr lang="es-ES" altLang="es-ES" sz="2400" u="none" dirty="0">
                <a:solidFill>
                  <a:schemeClr val="bg1"/>
                </a:solidFill>
                <a:latin typeface="EHUSans" pitchFamily="50"/>
              </a:rPr>
              <a:t> </a:t>
            </a:r>
            <a:r>
              <a:rPr lang="es-ES" altLang="es-ES" sz="2400" u="none" dirty="0" err="1">
                <a:solidFill>
                  <a:schemeClr val="bg1"/>
                </a:solidFill>
                <a:latin typeface="EHUSans" pitchFamily="50"/>
              </a:rPr>
              <a:t>Aretoa</a:t>
            </a:r>
            <a:r>
              <a:rPr lang="es-ES" altLang="es-ES" sz="2400" u="none" dirty="0">
                <a:solidFill>
                  <a:schemeClr val="bg1"/>
                </a:solidFill>
                <a:latin typeface="EHUSans" pitchFamily="50"/>
              </a:rPr>
              <a:t>!!! Solicítala  en</a:t>
            </a:r>
            <a:r>
              <a:rPr lang="es-ES" altLang="es-ES" sz="2400" u="none" dirty="0">
                <a:solidFill>
                  <a:srgbClr val="FFFF00"/>
                </a:solidFill>
                <a:latin typeface="EHUSans" pitchFamily="50"/>
              </a:rPr>
              <a:t> </a:t>
            </a:r>
            <a:r>
              <a:rPr lang="es-ES" altLang="es-ES" sz="2400" u="none" dirty="0">
                <a:solidFill>
                  <a:srgbClr val="FFFF00"/>
                </a:solidFill>
                <a:latin typeface="EHUSans" pitchFamily="50"/>
                <a:hlinkClick r:id="rId2"/>
              </a:rPr>
              <a:t>Iraunkortasuna@ehu.eus</a:t>
            </a:r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4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400" u="none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r>
              <a:rPr lang="es-ES" altLang="es-ES" sz="1400" u="none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s-ES" altLang="es-ES" sz="14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400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</p:txBody>
      </p:sp>
      <p:pic>
        <p:nvPicPr>
          <p:cNvPr id="21515" name="Picture 17" descr="Resultado de imagen de coches limpios etiqueta"/>
          <p:cNvPicPr>
            <a:picLocks noChangeAspect="1" noChangeArrowheads="1"/>
          </p:cNvPicPr>
          <p:nvPr/>
        </p:nvPicPr>
        <p:blipFill>
          <a:blip r:embed="rId3"/>
          <a:srcRect r="51604"/>
          <a:stretch>
            <a:fillRect/>
          </a:stretch>
        </p:blipFill>
        <p:spPr bwMode="auto">
          <a:xfrm>
            <a:off x="5867400" y="1558529"/>
            <a:ext cx="30614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1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8454" y="906910"/>
            <a:ext cx="8963918" cy="4113112"/>
          </a:xfrm>
          <a:prstGeom prst="roundRect">
            <a:avLst/>
          </a:prstGeom>
          <a:gradFill>
            <a:gsLst>
              <a:gs pos="0">
                <a:srgbClr val="B60AAE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B60AAE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1512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Movilidad / </a:t>
            </a:r>
            <a:r>
              <a:rPr lang="es-ES" altLang="es-ES" sz="1600" dirty="0" err="1">
                <a:solidFill>
                  <a:schemeClr val="bg1"/>
                </a:solidFill>
                <a:latin typeface="EHUSerif" pitchFamily="50"/>
              </a:rPr>
              <a:t>Mugikortasuna</a:t>
            </a:r>
            <a:r>
              <a:rPr lang="es-ES" altLang="es-ES" sz="1600" dirty="0">
                <a:solidFill>
                  <a:schemeClr val="bg1"/>
                </a:solidFill>
                <a:latin typeface="EHUSerif" pitchFamily="50"/>
              </a:rPr>
              <a:t> 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/ 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Mobility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>
                <a:solidFill>
                  <a:schemeClr val="bg1"/>
                </a:solidFill>
                <a:latin typeface="EHUSans" pitchFamily="50"/>
              </a:rPr>
              <a:t>Travail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 </a:t>
            </a:r>
          </a:p>
        </p:txBody>
      </p:sp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2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395288" y="555526"/>
            <a:ext cx="842486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26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Contribuye a tu salud y a una atmósfera más limpia DESPLAZÁNDOTE EN BICI</a:t>
            </a:r>
          </a:p>
          <a:p>
            <a:pPr algn="ctr" eaLnBrk="1" hangingPunct="1">
              <a:defRPr/>
            </a:pPr>
            <a:endParaRPr lang="es-ES" altLang="es-ES" sz="2600" u="none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r>
              <a:rPr lang="es-ES" altLang="es-ES" sz="2400" u="none" dirty="0" smtClean="0">
                <a:solidFill>
                  <a:schemeClr val="bg1"/>
                </a:solidFill>
                <a:latin typeface="EHUSans" panose="02000503050000020004" pitchFamily="50"/>
              </a:rPr>
              <a:t>Alquila una bici en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http://www.bilbao.eus/cs/Satellite?cid=1279146311397&amp;language=es&amp;pagename=Bilbaonet%2FPage%2FBIO_contenidoFinal</a:t>
            </a:r>
          </a:p>
          <a:p>
            <a:pPr eaLnBrk="1" hangingPunct="1">
              <a:defRPr/>
            </a:pPr>
            <a:endParaRPr lang="es-ES" altLang="es-ES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endParaRPr lang="es-ES" altLang="es-ES" sz="14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r>
              <a:rPr lang="es-ES" altLang="es-ES" sz="1400" u="none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defRPr/>
            </a:pPr>
            <a:endParaRPr lang="es-ES" altLang="es-ES" sz="14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endParaRPr lang="es-ES" altLang="es-ES" sz="14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just"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just"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just"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just"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1133" y="1779662"/>
            <a:ext cx="1331912" cy="617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67492" y="1779662"/>
            <a:ext cx="1331912" cy="617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8454" y="906910"/>
            <a:ext cx="8963918" cy="4113112"/>
          </a:xfrm>
          <a:prstGeom prst="roundRect">
            <a:avLst/>
          </a:prstGeom>
          <a:gradFill>
            <a:gsLst>
              <a:gs pos="0">
                <a:srgbClr val="B60AAE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B60AAE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1512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Movilidad / </a:t>
            </a:r>
            <a:r>
              <a:rPr lang="es-ES" altLang="es-ES" sz="1600" dirty="0" err="1">
                <a:solidFill>
                  <a:schemeClr val="bg1"/>
                </a:solidFill>
                <a:latin typeface="EHUSerif" pitchFamily="50"/>
              </a:rPr>
              <a:t>Mugikortasuna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Mobility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>
                <a:solidFill>
                  <a:schemeClr val="bg1"/>
                </a:solidFill>
                <a:latin typeface="EHUSans" pitchFamily="50"/>
              </a:rPr>
              <a:t>Travail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 </a:t>
            </a:r>
          </a:p>
        </p:txBody>
      </p:sp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2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12 CuadroTexto"/>
          <p:cNvSpPr txBox="1">
            <a:spLocks noChangeArrowheads="1"/>
          </p:cNvSpPr>
          <p:nvPr/>
        </p:nvSpPr>
        <p:spPr bwMode="auto">
          <a:xfrm>
            <a:off x="395288" y="526532"/>
            <a:ext cx="842486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endParaRPr lang="es-ES" altLang="es-ES" sz="14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¿Viajas solo? </a:t>
            </a:r>
          </a:p>
          <a:p>
            <a:pPr algn="ctr" eaLnBrk="1" hangingPunct="1">
              <a:defRPr/>
            </a:pP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¿Por qué no compartir viaje y experiencias? </a:t>
            </a:r>
          </a:p>
          <a:p>
            <a:pPr algn="ctr" eaLnBrk="1" hangingPunct="1">
              <a:defRPr/>
            </a:pPr>
            <a:endParaRPr lang="es-ES" altLang="es-ES" sz="26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r>
              <a:rPr lang="es-ES" altLang="es-ES" sz="2600" u="none" dirty="0" smtClean="0">
                <a:solidFill>
                  <a:schemeClr val="bg1"/>
                </a:solidFill>
                <a:latin typeface="EHUSans" panose="02000503050000020004" pitchFamily="50"/>
              </a:rPr>
              <a:t>Entra en la PLATAFORMA COMPARTE  COCHE </a:t>
            </a:r>
          </a:p>
          <a:p>
            <a:pPr algn="ctr" eaLnBrk="1" hangingPunct="1">
              <a:defRPr/>
            </a:pPr>
            <a:r>
              <a:rPr lang="es-ES" altLang="es-ES" sz="2600" u="none" dirty="0" smtClean="0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http://campusbizkaia.compartir.org/</a:t>
            </a:r>
          </a:p>
          <a:p>
            <a:pPr eaLnBrk="1" hangingPunct="1">
              <a:defRPr/>
            </a:pPr>
            <a:endParaRPr lang="es-ES" altLang="es-ES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endParaRPr lang="es-ES" altLang="es-ES" sz="14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endParaRPr lang="es-ES" altLang="es-ES" sz="14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r>
              <a:rPr lang="es-ES" altLang="es-ES" sz="1400" u="none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defRPr/>
            </a:pPr>
            <a:endParaRPr lang="es-ES" altLang="es-ES" sz="14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eaLnBrk="1" hangingPunct="1">
              <a:defRPr/>
            </a:pPr>
            <a:endParaRPr lang="es-ES" altLang="es-ES" sz="14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just"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just"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just"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just" eaLnBrk="1" hangingPunct="1">
              <a:defRPr/>
            </a:pPr>
            <a:endParaRPr lang="es-ES" altLang="es-ES" sz="1400" u="none" dirty="0" smtClean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323528" y="3075806"/>
            <a:ext cx="8504782" cy="982411"/>
            <a:chOff x="323528" y="3075806"/>
            <a:chExt cx="8504782" cy="982411"/>
          </a:xfrm>
        </p:grpSpPr>
        <p:pic>
          <p:nvPicPr>
            <p:cNvPr id="24" name="Picture 16" descr="C:\Users\Cidir\AppData\Local\Microsoft\Windows\Temporary Internet Files\Content.IE5\XTWE0KD1\coche7[1]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80312" y="3075806"/>
              <a:ext cx="1447998" cy="982411"/>
            </a:xfrm>
            <a:prstGeom prst="rect">
              <a:avLst/>
            </a:prstGeom>
            <a:noFill/>
          </p:spPr>
        </p:pic>
        <p:pic>
          <p:nvPicPr>
            <p:cNvPr id="25" name="Picture 16" descr="C:\Users\Cidir\AppData\Local\Microsoft\Windows\Temporary Internet Files\Content.IE5\XTWE0KD1\coche7[1]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323528" y="3075806"/>
              <a:ext cx="1447998" cy="98241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8454" y="906910"/>
            <a:ext cx="8963918" cy="4113112"/>
          </a:xfrm>
          <a:prstGeom prst="roundRect">
            <a:avLst/>
          </a:prstGeom>
          <a:gradFill>
            <a:gsLst>
              <a:gs pos="0">
                <a:srgbClr val="B60AAE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B60AAE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1512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Movilidad 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Mugikortasuna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Mobility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>
                <a:solidFill>
                  <a:schemeClr val="bg1"/>
                </a:solidFill>
                <a:latin typeface="EHUSans" pitchFamily="50"/>
              </a:rPr>
              <a:t>Travail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 </a:t>
            </a:r>
          </a:p>
        </p:txBody>
      </p:sp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2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12 CuadroTexto"/>
          <p:cNvSpPr txBox="1">
            <a:spLocks noChangeArrowheads="1"/>
          </p:cNvSpPr>
          <p:nvPr/>
        </p:nvSpPr>
        <p:spPr bwMode="auto">
          <a:xfrm>
            <a:off x="395288" y="1290116"/>
            <a:ext cx="842486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s-ES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u="none" dirty="0" err="1">
                <a:solidFill>
                  <a:schemeClr val="bg1"/>
                </a:solidFill>
                <a:latin typeface="EHUSans" pitchFamily="50"/>
              </a:rPr>
              <a:t>Bizkaia</a:t>
            </a:r>
            <a:r>
              <a:rPr lang="es-ES" altLang="es-ES" u="none" dirty="0">
                <a:solidFill>
                  <a:schemeClr val="bg1"/>
                </a:solidFill>
                <a:latin typeface="EHUSans" pitchFamily="50"/>
              </a:rPr>
              <a:t> </a:t>
            </a:r>
            <a:r>
              <a:rPr lang="es-ES" altLang="es-ES" u="none" dirty="0" err="1">
                <a:solidFill>
                  <a:schemeClr val="bg1"/>
                </a:solidFill>
                <a:latin typeface="EHUSans" pitchFamily="50"/>
              </a:rPr>
              <a:t>Aretoa</a:t>
            </a:r>
            <a:r>
              <a:rPr lang="es-ES" altLang="es-ES" u="none" dirty="0">
                <a:solidFill>
                  <a:schemeClr val="bg1"/>
                </a:solidFill>
                <a:latin typeface="EHUSans" pitchFamily="50"/>
              </a:rPr>
              <a:t> está  integrado en la RED DE TRANSPORTE PÚBLICO</a:t>
            </a:r>
          </a:p>
          <a:p>
            <a:pPr algn="ctr" eaLnBrk="1" hangingPunct="1"/>
            <a:r>
              <a:rPr lang="es-ES" altLang="es-ES" u="none" dirty="0">
                <a:solidFill>
                  <a:schemeClr val="bg1"/>
                </a:solidFill>
                <a:latin typeface="EHUSans" pitchFamily="50"/>
              </a:rPr>
              <a:t>Puedes hacerlo en tranvía, bus, tren y metro</a:t>
            </a:r>
          </a:p>
          <a:p>
            <a:pPr eaLnBrk="1" hangingPunct="1"/>
            <a:r>
              <a:rPr lang="es-ES" altLang="es-ES" u="none" dirty="0">
                <a:solidFill>
                  <a:schemeClr val="bg1"/>
                </a:solidFill>
                <a:latin typeface="EHUSans" pitchFamily="50"/>
                <a:hlinkClick r:id="rId6"/>
              </a:rPr>
              <a:t>http://</a:t>
            </a:r>
            <a:r>
              <a:rPr lang="es-ES" altLang="es-ES" u="none" dirty="0" smtClean="0">
                <a:solidFill>
                  <a:schemeClr val="bg1"/>
                </a:solidFill>
                <a:latin typeface="EHUSans" pitchFamily="50"/>
                <a:hlinkClick r:id="rId6"/>
              </a:rPr>
              <a:t>www.ehu.eus/es/web/bizkaia-aretoa/nola-heldu</a:t>
            </a:r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r>
              <a:rPr lang="es-ES" altLang="es-ES" sz="1600" u="none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600" u="none" dirty="0">
              <a:solidFill>
                <a:schemeClr val="bg1"/>
              </a:solidFill>
              <a:latin typeface="EHUSans" pitchFamily="50"/>
            </a:endParaRPr>
          </a:p>
        </p:txBody>
      </p:sp>
      <p:pic>
        <p:nvPicPr>
          <p:cNvPr id="2065" name="Picture 17" descr="C:\Users\Cidir\AppData\Local\Microsoft\Windows\Temporary Internet Files\Content.IE5\XTWE0KD1\madrid-en-transporte-publico[1].jpg"/>
          <p:cNvPicPr>
            <a:picLocks noChangeAspect="1" noChangeArrowheads="1"/>
          </p:cNvPicPr>
          <p:nvPr/>
        </p:nvPicPr>
        <p:blipFill>
          <a:blip r:embed="rId7"/>
          <a:srcRect l="8249" r="50508"/>
          <a:stretch>
            <a:fillRect/>
          </a:stretch>
        </p:blipFill>
        <p:spPr bwMode="auto">
          <a:xfrm>
            <a:off x="7712868" y="1110104"/>
            <a:ext cx="721620" cy="504056"/>
          </a:xfrm>
          <a:prstGeom prst="rect">
            <a:avLst/>
          </a:prstGeom>
          <a:noFill/>
        </p:spPr>
      </p:pic>
      <p:pic>
        <p:nvPicPr>
          <p:cNvPr id="32" name="Picture 17" descr="C:\Users\Cidir\AppData\Local\Microsoft\Windows\Temporary Internet Files\Content.IE5\XTWE0KD1\madrid-en-transporte-publico[1].jpg"/>
          <p:cNvPicPr>
            <a:picLocks noChangeAspect="1" noChangeArrowheads="1"/>
          </p:cNvPicPr>
          <p:nvPr/>
        </p:nvPicPr>
        <p:blipFill>
          <a:blip r:embed="rId7"/>
          <a:srcRect l="8249" r="50508"/>
          <a:stretch>
            <a:fillRect/>
          </a:stretch>
        </p:blipFill>
        <p:spPr bwMode="auto">
          <a:xfrm>
            <a:off x="622089" y="1038088"/>
            <a:ext cx="721620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5381" y="771550"/>
            <a:ext cx="8910098" cy="4248472"/>
          </a:xfrm>
          <a:prstGeom prst="roundRect">
            <a:avLst/>
          </a:prstGeom>
          <a:gradFill>
            <a:gsLst>
              <a:gs pos="0">
                <a:srgbClr val="00B05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00B05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5608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Energía 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Energia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Energy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Energie</a:t>
            </a:r>
            <a:r>
              <a:rPr lang="es-ES" altLang="es-ES" sz="1600" dirty="0" smtClean="0">
                <a:solidFill>
                  <a:schemeClr val="bg1"/>
                </a:solidFill>
                <a:latin typeface="EHUSans" pitchFamily="50"/>
              </a:rPr>
              <a:t>  </a:t>
            </a:r>
            <a:endParaRPr lang="es-ES" altLang="es-ES" sz="1600" dirty="0">
              <a:solidFill>
                <a:schemeClr val="bg1"/>
              </a:solidFill>
              <a:latin typeface="EHUSans" pitchFamily="50"/>
            </a:endParaRPr>
          </a:p>
        </p:txBody>
      </p:sp>
      <p:sp>
        <p:nvSpPr>
          <p:cNvPr id="25610" name="12 CuadroTexto"/>
          <p:cNvSpPr txBox="1">
            <a:spLocks noChangeArrowheads="1"/>
          </p:cNvSpPr>
          <p:nvPr/>
        </p:nvSpPr>
        <p:spPr bwMode="auto">
          <a:xfrm>
            <a:off x="395288" y="594483"/>
            <a:ext cx="84248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s-ES" altLang="es-ES" sz="2400" u="none" dirty="0">
              <a:solidFill>
                <a:schemeClr val="bg1"/>
              </a:solidFill>
              <a:latin typeface="EHUSans" pitchFamily="50"/>
            </a:endParaRPr>
          </a:p>
          <a:p>
            <a:pPr algn="ctr" eaLnBrk="1" hangingPunct="1"/>
            <a:r>
              <a:rPr lang="es-ES" altLang="es-ES" sz="2400" u="none" dirty="0">
                <a:solidFill>
                  <a:schemeClr val="bg1"/>
                </a:solidFill>
                <a:latin typeface="EHUSans" pitchFamily="50"/>
              </a:rPr>
              <a:t>¿</a:t>
            </a:r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Sabes que parte de la energía que se consume en </a:t>
            </a:r>
            <a:r>
              <a:rPr lang="es-ES" altLang="es-ES" sz="2600" u="none" dirty="0" err="1">
                <a:solidFill>
                  <a:schemeClr val="bg1"/>
                </a:solidFill>
                <a:latin typeface="EHUSans" pitchFamily="50"/>
              </a:rPr>
              <a:t>Bizkaia</a:t>
            </a:r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 </a:t>
            </a:r>
            <a:r>
              <a:rPr lang="es-ES" altLang="es-ES" sz="2600" u="none" dirty="0" err="1">
                <a:solidFill>
                  <a:schemeClr val="bg1"/>
                </a:solidFill>
                <a:latin typeface="EHUSans" pitchFamily="50"/>
              </a:rPr>
              <a:t>Aretoa</a:t>
            </a:r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 procede de FUENTES RENOVABLES?</a:t>
            </a:r>
          </a:p>
          <a:p>
            <a:pPr algn="just" eaLnBrk="1" hangingPunct="1"/>
            <a:endParaRPr lang="es-ES" altLang="es-ES" sz="26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No obstante, ¡¡¡Haz un uso responsable de tus dispositivos electrónicos!!! </a:t>
            </a:r>
          </a:p>
          <a:p>
            <a:pPr eaLnBrk="1" hangingPunct="1"/>
            <a:endParaRPr lang="es-ES" altLang="es-ES" sz="14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400" u="none" dirty="0">
              <a:solidFill>
                <a:schemeClr val="bg1"/>
              </a:solidFill>
            </a:endParaRPr>
          </a:p>
          <a:p>
            <a:pPr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r>
              <a:rPr lang="es-ES" altLang="es-ES" sz="1400" u="none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s-ES" altLang="es-ES" sz="14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400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</p:txBody>
      </p:sp>
      <p:pic>
        <p:nvPicPr>
          <p:cNvPr id="256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3219822"/>
            <a:ext cx="1152525" cy="7381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8" name="Marcador de número de diapositiva 5"/>
          <p:cNvSpPr txBox="1">
            <a:spLocks/>
          </p:cNvSpPr>
          <p:nvPr/>
        </p:nvSpPr>
        <p:spPr bwMode="auto">
          <a:xfrm>
            <a:off x="8677275" y="4954191"/>
            <a:ext cx="4318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B55EF4-756C-4A7E-BDBB-BB5A111B4F77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1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5381" y="771550"/>
            <a:ext cx="8910098" cy="4248472"/>
          </a:xfrm>
          <a:prstGeom prst="roundRect">
            <a:avLst/>
          </a:prstGeom>
          <a:gradFill>
            <a:gsLst>
              <a:gs pos="0">
                <a:srgbClr val="00B05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ES" sz="1400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>
              <a:defRPr/>
            </a:pPr>
            <a:endParaRPr lang="es-ES" altLang="es-ES" sz="1400" dirty="0">
              <a:latin typeface="EHUSans" panose="02000503050000020004" pitchFamily="50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00B05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5608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Energía / </a:t>
            </a:r>
            <a:r>
              <a:rPr lang="es-ES" alt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Energia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</a:t>
            </a:r>
            <a:r>
              <a:rPr lang="es-ES" altLang="es-ES" sz="1600" dirty="0" err="1" smtClean="0">
                <a:solidFill>
                  <a:schemeClr val="bg1"/>
                </a:solidFill>
                <a:latin typeface="EHUSans" pitchFamily="50"/>
              </a:rPr>
              <a:t>Energy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/ </a:t>
            </a:r>
            <a:r>
              <a:rPr lang="es-ES" altLang="es-ES" sz="1600" dirty="0" err="1">
                <a:solidFill>
                  <a:schemeClr val="bg1"/>
                </a:solidFill>
                <a:latin typeface="EHUSans" pitchFamily="50"/>
              </a:rPr>
              <a:t>Energie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 </a:t>
            </a:r>
          </a:p>
        </p:txBody>
      </p:sp>
      <p:pic>
        <p:nvPicPr>
          <p:cNvPr id="256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3219822"/>
            <a:ext cx="1152525" cy="7381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8" name="Marcador de número de diapositiva 5"/>
          <p:cNvSpPr txBox="1">
            <a:spLocks/>
          </p:cNvSpPr>
          <p:nvPr/>
        </p:nvSpPr>
        <p:spPr bwMode="auto">
          <a:xfrm>
            <a:off x="8677275" y="4954191"/>
            <a:ext cx="4318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B55EF4-756C-4A7E-BDBB-BB5A111B4F77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395288" y="959634"/>
            <a:ext cx="853281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Tenemos un </a:t>
            </a:r>
            <a:r>
              <a:rPr lang="es-ES" altLang="es-ES" sz="2600" u="none" dirty="0" smtClean="0">
                <a:solidFill>
                  <a:schemeClr val="bg1"/>
                </a:solidFill>
                <a:latin typeface="EHUSans" pitchFamily="50"/>
              </a:rPr>
              <a:t>equipo formado </a:t>
            </a:r>
            <a:r>
              <a:rPr lang="es-ES" altLang="es-ES" sz="2600" u="none" dirty="0">
                <a:solidFill>
                  <a:schemeClr val="bg1"/>
                </a:solidFill>
                <a:latin typeface="EHUSans" pitchFamily="50"/>
              </a:rPr>
              <a:t>por alumnado de la UPV/EHU dispuesto a informarte sobre todos los aspectos ambientales del evento </a:t>
            </a:r>
            <a:r>
              <a:rPr lang="es-ES" altLang="es-ES" sz="1400" u="none" dirty="0">
                <a:solidFill>
                  <a:schemeClr val="bg1"/>
                </a:solidFill>
                <a:latin typeface="EHUSans" pitchFamily="50"/>
              </a:rPr>
              <a:t>	</a:t>
            </a:r>
          </a:p>
          <a:p>
            <a:pPr eaLnBrk="1" hangingPunct="1"/>
            <a:endParaRPr lang="es-ES" altLang="es-ES" sz="1400" u="none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s-ES" altLang="es-ES" sz="18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Residuos</a:t>
            </a:r>
          </a:p>
          <a:p>
            <a:pPr eaLnBrk="1" hangingPunct="1">
              <a:buFontTx/>
              <a:buChar char="•"/>
            </a:pPr>
            <a:r>
              <a:rPr lang="es-ES" altLang="es-ES" sz="18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Transporte público</a:t>
            </a:r>
          </a:p>
          <a:p>
            <a:pPr eaLnBrk="1" hangingPunct="1">
              <a:buFontTx/>
              <a:buChar char="•"/>
            </a:pPr>
            <a:r>
              <a:rPr lang="es-ES" altLang="es-ES" sz="18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Comercios con productos locales y de comercio </a:t>
            </a:r>
            <a:r>
              <a:rPr lang="es-ES" altLang="es-ES" sz="18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justo</a:t>
            </a:r>
            <a:endParaRPr lang="es-ES" altLang="es-ES" sz="18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itchFamily="50"/>
            </a:endParaRPr>
          </a:p>
          <a:p>
            <a:pPr eaLnBrk="1" hangingPunct="1">
              <a:buFontTx/>
              <a:buChar char="•"/>
            </a:pPr>
            <a:r>
              <a:rPr lang="es-ES" altLang="es-ES" sz="18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itchFamily="50"/>
              </a:rPr>
              <a:t>Hoteles con política ambiental</a:t>
            </a:r>
          </a:p>
          <a:p>
            <a:pPr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r>
              <a:rPr lang="es-ES" altLang="es-ES" sz="1400" u="none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s-ES" altLang="es-ES" sz="1400" dirty="0">
              <a:solidFill>
                <a:schemeClr val="bg1"/>
              </a:solidFill>
              <a:latin typeface="EHUSans" pitchFamily="50"/>
            </a:endParaRPr>
          </a:p>
          <a:p>
            <a:pPr eaLnBrk="1" hangingPunct="1"/>
            <a:endParaRPr lang="es-ES" altLang="es-ES" sz="1400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  <a:p>
            <a:pPr algn="just" eaLnBrk="1" hangingPunct="1"/>
            <a:endParaRPr lang="es-ES" altLang="es-ES" sz="1400" u="none" dirty="0">
              <a:solidFill>
                <a:schemeClr val="bg1"/>
              </a:solidFill>
              <a:latin typeface="EHUSans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 bwMode="auto">
          <a:xfrm>
            <a:off x="0" y="4803998"/>
            <a:ext cx="914400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691680" y="123478"/>
            <a:ext cx="74523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5381" y="771550"/>
            <a:ext cx="8910098" cy="4248472"/>
          </a:xfrm>
          <a:prstGeom prst="roundRect">
            <a:avLst/>
          </a:prstGeom>
          <a:gradFill>
            <a:gsLst>
              <a:gs pos="0">
                <a:srgbClr val="00B050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anose="02000503050000020004" pitchFamily="5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anose="02000503050000020004" pitchFamily="50"/>
              <a:ea typeface="+mn-ea"/>
              <a:cs typeface="+mn-cs"/>
            </a:endParaRPr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1447800" y="154782"/>
            <a:ext cx="7197725" cy="446485"/>
          </a:xfrm>
          <a:prstGeom prst="round2SameRect">
            <a:avLst/>
          </a:prstGeom>
          <a:solidFill>
            <a:srgbClr val="00B050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08" name="9 Rectángulo"/>
          <p:cNvSpPr>
            <a:spLocks noChangeArrowheads="1"/>
          </p:cNvSpPr>
          <p:nvPr/>
        </p:nvSpPr>
        <p:spPr bwMode="auto">
          <a:xfrm>
            <a:off x="1422400" y="195486"/>
            <a:ext cx="739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eaLnBrk="1" hangingPunct="1">
              <a:defRPr/>
            </a:pPr>
            <a:r>
              <a:rPr kumimoji="0" lang="es-ES" altLang="es-ES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+mn-cs"/>
              </a:rPr>
              <a:t>Energía / </a:t>
            </a:r>
            <a:r>
              <a:rPr kumimoji="0" lang="es-ES" altLang="es-ES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HUSerif" panose="02000503050000020004" pitchFamily="50"/>
                <a:ea typeface="ＭＳ Ｐゴシック" pitchFamily="34" charset="-128"/>
                <a:cs typeface="+mn-cs"/>
              </a:rPr>
              <a:t>Energia</a:t>
            </a:r>
            <a:r>
              <a:rPr kumimoji="0" lang="es-ES" altLang="es-ES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+mn-cs"/>
              </a:rPr>
              <a:t> /</a:t>
            </a:r>
            <a:r>
              <a:rPr kumimoji="0" lang="es-ES" altLang="es-ES" sz="1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+mn-cs"/>
              </a:rPr>
              <a:t>Energy</a:t>
            </a:r>
            <a:r>
              <a:rPr kumimoji="0" lang="es-ES" altLang="es-E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+mn-cs"/>
              </a:rPr>
              <a:t> </a:t>
            </a:r>
            <a:r>
              <a:rPr lang="es-ES" altLang="es-ES" sz="1600" dirty="0">
                <a:solidFill>
                  <a:schemeClr val="bg1"/>
                </a:solidFill>
                <a:latin typeface="EHUSans" pitchFamily="50"/>
              </a:rPr>
              <a:t>/ </a:t>
            </a:r>
            <a:r>
              <a:rPr lang="es-ES" altLang="es-ES" sz="1600" dirty="0" err="1">
                <a:solidFill>
                  <a:schemeClr val="bg1"/>
                </a:solidFill>
                <a:latin typeface="EHUSans" pitchFamily="50"/>
              </a:rPr>
              <a:t>Energie</a:t>
            </a:r>
            <a:r>
              <a:rPr kumimoji="0" lang="es-ES" altLang="es-E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HUSans" pitchFamily="50"/>
                <a:ea typeface="ＭＳ Ｐゴシック" pitchFamily="34" charset="-128"/>
                <a:cs typeface="+mn-cs"/>
              </a:rPr>
              <a:t> </a:t>
            </a:r>
            <a:endParaRPr kumimoji="0" lang="es-ES" altLang="es-ES" sz="1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+mn-cs"/>
            </a:endParaRPr>
          </a:p>
        </p:txBody>
      </p:sp>
      <p:pic>
        <p:nvPicPr>
          <p:cNvPr id="256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3219822"/>
            <a:ext cx="1152525" cy="7381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8" name="Marcador de número de diapositiva 5"/>
          <p:cNvSpPr txBox="1">
            <a:spLocks/>
          </p:cNvSpPr>
          <p:nvPr/>
        </p:nvSpPr>
        <p:spPr bwMode="auto">
          <a:xfrm>
            <a:off x="8677275" y="4954191"/>
            <a:ext cx="4318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B55EF4-756C-4A7E-BDBB-BB5A111B4F77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1043608" y="4144967"/>
            <a:ext cx="6696744" cy="803047"/>
            <a:chOff x="323528" y="3867894"/>
            <a:chExt cx="8424936" cy="1010285"/>
          </a:xfrm>
          <a:solidFill>
            <a:schemeClr val="tx1"/>
          </a:solidFill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/>
            <a:srcRect r="1771" b="5438"/>
            <a:stretch>
              <a:fillRect/>
            </a:stretch>
          </p:blipFill>
          <p:spPr bwMode="auto">
            <a:xfrm>
              <a:off x="5672014" y="3867894"/>
              <a:ext cx="3076450" cy="101028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323528" y="4063353"/>
              <a:ext cx="3907989" cy="619367"/>
              <a:chOff x="251520" y="5596411"/>
              <a:chExt cx="3907904" cy="619125"/>
            </a:xfrm>
            <a:grpFill/>
          </p:grpSpPr>
          <p:pic>
            <p:nvPicPr>
              <p:cNvPr id="22" name="Picture 5" descr="Image result for logotipo IHOB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520" y="5805264"/>
                <a:ext cx="936103" cy="211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7624" y="5596411"/>
                <a:ext cx="2971800" cy="61912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395288" y="959634"/>
            <a:ext cx="853281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2600" u="none" dirty="0">
                <a:solidFill>
                  <a:schemeClr val="bg1"/>
                </a:solidFill>
                <a:latin typeface="EHUSans" panose="02000503050000020004" pitchFamily="50"/>
              </a:rPr>
              <a:t>¿Te animas a subir por las escaleras?</a:t>
            </a:r>
          </a:p>
          <a:p>
            <a:pPr algn="ctr" eaLnBrk="1" hangingPunct="1"/>
            <a:endParaRPr lang="es-ES" altLang="es-ES" sz="2600" u="none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/>
            <a:r>
              <a:rPr lang="es-ES" altLang="es-ES" sz="2600" u="none" dirty="0">
                <a:solidFill>
                  <a:schemeClr val="bg1"/>
                </a:solidFill>
                <a:latin typeface="EHUSans" panose="02000503050000020004" pitchFamily="50"/>
              </a:rPr>
              <a:t>No tienes que esperar y además es más sano y consume menos energía que el ascensor</a:t>
            </a:r>
          </a:p>
          <a:p>
            <a:pPr algn="ctr" eaLnBrk="1" hangingPunct="1"/>
            <a:endParaRPr lang="es-ES" altLang="es-ES" sz="2600" u="none" dirty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ctr" eaLnBrk="1" hangingPunct="1"/>
            <a:r>
              <a:rPr lang="es-ES" altLang="es-ES" sz="2600" i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anose="02000503050000020004" pitchFamily="50"/>
              </a:rPr>
              <a:t>Paso a paso </a:t>
            </a:r>
            <a:r>
              <a:rPr lang="es-ES" altLang="es-ES" sz="2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HUSans" panose="02000503050000020004" pitchFamily="50"/>
              </a:rPr>
              <a:t>hacia la sostenibilidad </a:t>
            </a:r>
            <a:endParaRPr lang="es-ES" altLang="es-ES" sz="18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HUSans" panose="02000503050000020004" pitchFamily="5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HUSans" pitchFamily="5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a 1 - &amp;quot;UNIVERSIDAD Y DESARROLLO SOSTENIBLE: experiencias de aprendizaje que comprometen el futuro&amp;quot;&quot;/&gt;&lt;property id=&quot;20307&quot; value=&quot;270&quot;/&gt;&lt;/object&gt;&lt;object type=&quot;3&quot; unique_id=&quot;10004&quot;&gt;&lt;property id=&quot;20148&quot; value=&quot;5&quot;/&gt;&lt;property id=&quot;20300&quot; value=&quot;Diapositiva 2&quot;/&gt;&lt;property id=&quot;20307&quot; value=&quot;276&quot;/&gt;&lt;/object&gt;&lt;object type=&quot;3&quot; unique_id=&quot;10005&quot;&gt;&lt;property id=&quot;20148&quot; value=&quot;5&quot;/&gt;&lt;property id=&quot;20300&quot; value=&quot;Diapositiva 3&quot;/&gt;&lt;property id=&quot;20307&quot; value=&quot;280&quot;/&gt;&lt;/object&gt;&lt;object type=&quot;3&quot; unique_id=&quot;10009&quot;&gt;&lt;property id=&quot;20148&quot; value=&quot;5&quot;/&gt;&lt;property id=&quot;20300&quot; value=&quot;Diapositiva 7&quot;/&gt;&lt;property id=&quot;20307&quot; value=&quot;291&quot;/&gt;&lt;/object&gt;&lt;object type=&quot;3&quot; unique_id=&quot;10011&quot;&gt;&lt;property id=&quot;20148&quot; value=&quot;5&quot;/&gt;&lt;property id=&quot;20300&quot; value=&quot;Diapositiva 9&quot;/&gt;&lt;property id=&quot;20307&quot; value=&quot;292&quot;/&gt;&lt;/object&gt;&lt;object type=&quot;3&quot; unique_id=&quot;10013&quot;&gt;&lt;property id=&quot;20148&quot; value=&quot;5&quot;/&gt;&lt;property id=&quot;20300&quot; value=&quot;Diapositiva 11&quot;/&gt;&lt;property id=&quot;20307&quot; value=&quot;283&quot;/&gt;&lt;/object&gt;&lt;object type=&quot;3&quot; unique_id=&quot;10018&quot;&gt;&lt;property id=&quot;20148&quot; value=&quot;5&quot;/&gt;&lt;property id=&quot;20300&quot; value=&quot;Diapositiva 16&quot;/&gt;&lt;property id=&quot;20307&quot; value=&quot;284&quot;/&gt;&lt;/object&gt;&lt;object type=&quot;3&quot; unique_id=&quot;10022&quot;&gt;&lt;property id=&quot;20148&quot; value=&quot;5&quot;/&gt;&lt;property id=&quot;20300&quot; value=&quot;Diapositiva 20&quot;/&gt;&lt;property id=&quot;20307&quot; value=&quot;285&quot;/&gt;&lt;/object&gt;&lt;object type=&quot;3&quot; unique_id=&quot;10024&quot;&gt;&lt;property id=&quot;20148&quot; value=&quot;5&quot;/&gt;&lt;property id=&quot;20300&quot; value=&quot;Diapositiva 22 - &amp;quot; Experiencias de aprendizaje que comprometen el futuro    &amp;quot;&quot;/&gt;&lt;property id=&quot;20307&quot; value=&quot;287&quot;/&gt;&lt;/object&gt;&lt;object type=&quot;3&quot; unique_id=&quot;10481&quot;&gt;&lt;property id=&quot;20148&quot; value=&quot;5&quot;/&gt;&lt;property id=&quot;20300&quot; value=&quot;Diapositiva 4&quot;/&gt;&lt;property id=&quot;20307&quot; value=&quot;301&quot;/&gt;&lt;/object&gt;&lt;object type=&quot;3&quot; unique_id=&quot;10482&quot;&gt;&lt;property id=&quot;20148&quot; value=&quot;5&quot;/&gt;&lt;property id=&quot;20300&quot; value=&quot;Diapositiva 5&quot;/&gt;&lt;property id=&quot;20307&quot; value=&quot;302&quot;/&gt;&lt;/object&gt;&lt;object type=&quot;3&quot; unique_id=&quot;10483&quot;&gt;&lt;property id=&quot;20148&quot; value=&quot;5&quot;/&gt;&lt;property id=&quot;20300&quot; value=&quot;Diapositiva 6&quot;/&gt;&lt;property id=&quot;20307&quot; value=&quot;303&quot;/&gt;&lt;/object&gt;&lt;object type=&quot;3&quot; unique_id=&quot;10985&quot;&gt;&lt;property id=&quot;20148&quot; value=&quot;5&quot;/&gt;&lt;property id=&quot;20300&quot; value=&quot;Diapositiva 8&quot;/&gt;&lt;property id=&quot;20307&quot; value=&quot;304&quot;/&gt;&lt;/object&gt;&lt;object type=&quot;3&quot; unique_id=&quot;11255&quot;&gt;&lt;property id=&quot;20148&quot; value=&quot;5&quot;/&gt;&lt;property id=&quot;20300&quot; value=&quot;Diapositiva 10&quot;/&gt;&lt;property id=&quot;20307&quot; value=&quot;305&quot;/&gt;&lt;/object&gt;&lt;object type=&quot;3&quot; unique_id=&quot;11473&quot;&gt;&lt;property id=&quot;20148&quot; value=&quot;5&quot;/&gt;&lt;property id=&quot;20300&quot; value=&quot;Diapositiva 12&quot;/&gt;&lt;property id=&quot;20307&quot; value=&quot;306&quot;/&gt;&lt;/object&gt;&lt;object type=&quot;3&quot; unique_id=&quot;11474&quot;&gt;&lt;property id=&quot;20148&quot; value=&quot;5&quot;/&gt;&lt;property id=&quot;20300&quot; value=&quot;Diapositiva 13&quot;/&gt;&lt;property id=&quot;20307&quot; value=&quot;307&quot;/&gt;&lt;/object&gt;&lt;object type=&quot;3&quot; unique_id=&quot;11475&quot;&gt;&lt;property id=&quot;20148&quot; value=&quot;5&quot;/&gt;&lt;property id=&quot;20300&quot; value=&quot;Diapositiva 14&quot;/&gt;&lt;property id=&quot;20307&quot; value=&quot;308&quot;/&gt;&lt;/object&gt;&lt;object type=&quot;3&quot; unique_id=&quot;11476&quot;&gt;&lt;property id=&quot;20148&quot; value=&quot;5&quot;/&gt;&lt;property id=&quot;20300&quot; value=&quot;Diapositiva 15&quot;/&gt;&lt;property id=&quot;20307&quot; value=&quot;309&quot;/&gt;&lt;/object&gt;&lt;object type=&quot;3&quot; unique_id=&quot;11861&quot;&gt;&lt;property id=&quot;20148&quot; value=&quot;5&quot;/&gt;&lt;property id=&quot;20300&quot; value=&quot;Diapositiva 17&quot;/&gt;&lt;property id=&quot;20307&quot; value=&quot;310&quot;/&gt;&lt;/object&gt;&lt;object type=&quot;3&quot; unique_id=&quot;11862&quot;&gt;&lt;property id=&quot;20148&quot; value=&quot;5&quot;/&gt;&lt;property id=&quot;20300&quot; value=&quot;Diapositiva 18&quot;/&gt;&lt;property id=&quot;20307&quot; value=&quot;311&quot;/&gt;&lt;/object&gt;&lt;object type=&quot;3&quot; unique_id=&quot;11863&quot;&gt;&lt;property id=&quot;20148&quot; value=&quot;5&quot;/&gt;&lt;property id=&quot;20300&quot; value=&quot;Diapositiva 19&quot;/&gt;&lt;property id=&quot;20307&quot; value=&quot;312&quot;/&gt;&lt;/object&gt;&lt;object type=&quot;3&quot; unique_id=&quot;11939&quot;&gt;&lt;property id=&quot;20148&quot; value=&quot;5&quot;/&gt;&lt;property id=&quot;20300&quot; value=&quot;Diapositiva 21&quot;/&gt;&lt;property id=&quot;20307&quot; value=&quot;313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ORTAD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ICE">
  <a:themeElements>
    <a:clrScheme name="IND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D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IORES">
  <a:themeElements>
    <a:clrScheme name="INTERI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I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RA">
  <a:themeElements>
    <a:clrScheme name="CONT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806</Words>
  <Application>Microsoft Office PowerPoint</Application>
  <PresentationFormat>Presentación en pantalla (16:9)</PresentationFormat>
  <Paragraphs>210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ＭＳ Ｐゴシック</vt:lpstr>
      <vt:lpstr>Aharoni</vt:lpstr>
      <vt:lpstr>Arial</vt:lpstr>
      <vt:lpstr>EHUSans</vt:lpstr>
      <vt:lpstr>EHUSerif</vt:lpstr>
      <vt:lpstr>Tahoma</vt:lpstr>
      <vt:lpstr>Wingdings</vt:lpstr>
      <vt:lpstr>PORTADA</vt:lpstr>
      <vt:lpstr>INDICE</vt:lpstr>
      <vt:lpstr>INTERIORES</vt:lpstr>
      <vt:lpstr>CONTRA</vt:lpstr>
      <vt:lpstr>UNIVERSIDAD Y DESARROLLO SOSTENIBLE: experiencias de aprendizaje que comprometen el futuro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UNIVERSIDAD Y DESARROLLO SOSTENIBLE: experiencias de aprendizaje que comprometen el futuro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PALOMA SANCHEZ</cp:lastModifiedBy>
  <cp:revision>330</cp:revision>
  <dcterms:created xsi:type="dcterms:W3CDTF">2012-10-02T09:38:40Z</dcterms:created>
  <dcterms:modified xsi:type="dcterms:W3CDTF">2017-11-03T11:53:22Z</dcterms:modified>
</cp:coreProperties>
</file>