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9"/>
  </p:notesMasterIdLst>
  <p:sldIdLst>
    <p:sldId id="256" r:id="rId2"/>
    <p:sldId id="293" r:id="rId3"/>
    <p:sldId id="284" r:id="rId4"/>
    <p:sldId id="286" r:id="rId5"/>
    <p:sldId id="296" r:id="rId6"/>
    <p:sldId id="289" r:id="rId7"/>
    <p:sldId id="295" r:id="rId8"/>
    <p:sldId id="292" r:id="rId9"/>
    <p:sldId id="298" r:id="rId10"/>
    <p:sldId id="299" r:id="rId11"/>
    <p:sldId id="290" r:id="rId12"/>
    <p:sldId id="302" r:id="rId13"/>
    <p:sldId id="301" r:id="rId14"/>
    <p:sldId id="303" r:id="rId15"/>
    <p:sldId id="287" r:id="rId16"/>
    <p:sldId id="300" r:id="rId17"/>
    <p:sldId id="285" r:id="rId18"/>
  </p:sldIdLst>
  <p:sldSz cx="9144000" cy="5143500" type="screen16x9"/>
  <p:notesSz cx="6858000" cy="9144000"/>
  <p:embeddedFontLst>
    <p:embeddedFont>
      <p:font typeface="Hind" panose="020B0604020202020204" charset="0"/>
      <p:regular r:id="rId2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AA59857-80FD-4919-93E2-A2F985D91CEE}">
  <a:tblStyle styleId="{0AA59857-80FD-4919-93E2-A2F985D91CEE}"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lene\Documents\LEUPHANA_Projekte\UE4SD_Lueneburg\Workpackages\WP2_Mapping-the-field\State%20of%20the%20art\UE4SD_ESD-in-H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lene\Documents\LEUPHANA_Projekte\UE4SD_Lueneburg\Workpackages\WP2_Mapping-the-field\State%20of%20the%20art\UE4SD_ESD-in-H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200" b="1" i="0" u="none" strike="noStrike" baseline="0" dirty="0" err="1" smtClean="0">
                <a:effectLst/>
              </a:rPr>
              <a:t>Estrategias</a:t>
            </a:r>
            <a:r>
              <a:rPr lang="en-GB" sz="1200" b="1" i="0" u="none" strike="noStrike" baseline="0" dirty="0" smtClean="0">
                <a:effectLst/>
              </a:rPr>
              <a:t> </a:t>
            </a:r>
            <a:r>
              <a:rPr lang="en-GB" sz="1200" b="1" i="0" u="none" strike="noStrike" baseline="0" dirty="0" err="1" smtClean="0">
                <a:effectLst/>
              </a:rPr>
              <a:t>nacionales</a:t>
            </a:r>
            <a:r>
              <a:rPr lang="en-GB" sz="1200" b="1" i="0" u="none" strike="noStrike" baseline="0" dirty="0" smtClean="0">
                <a:effectLst/>
              </a:rPr>
              <a:t>, </a:t>
            </a:r>
            <a:r>
              <a:rPr lang="en-GB" sz="1200" b="1" i="0" u="none" strike="noStrike" baseline="0" dirty="0" err="1" smtClean="0">
                <a:effectLst/>
              </a:rPr>
              <a:t>políticas</a:t>
            </a:r>
            <a:r>
              <a:rPr lang="en-GB" sz="1200" b="1" i="0" u="none" strike="noStrike" baseline="0" dirty="0" smtClean="0">
                <a:effectLst/>
              </a:rPr>
              <a:t> o </a:t>
            </a:r>
            <a:r>
              <a:rPr lang="en-GB" sz="1200" b="1" i="0" u="none" strike="noStrike" baseline="0" dirty="0" err="1" smtClean="0">
                <a:effectLst/>
              </a:rPr>
              <a:t>legislación</a:t>
            </a:r>
            <a:r>
              <a:rPr lang="en-GB" sz="1200" b="1" i="0" u="none" strike="noStrike" baseline="0" dirty="0" smtClean="0">
                <a:effectLst/>
              </a:rPr>
              <a:t> </a:t>
            </a:r>
            <a:r>
              <a:rPr lang="en-GB" sz="1200" b="1" i="0" u="none" strike="noStrike" baseline="0" dirty="0" err="1" smtClean="0">
                <a:effectLst/>
              </a:rPr>
              <a:t>que</a:t>
            </a:r>
            <a:r>
              <a:rPr lang="en-GB" sz="1200" b="1" i="0" u="none" strike="noStrike" baseline="0" dirty="0" smtClean="0">
                <a:effectLst/>
              </a:rPr>
              <a:t> </a:t>
            </a:r>
            <a:r>
              <a:rPr lang="en-GB" sz="1200" b="1" i="0" u="none" strike="noStrike" baseline="0" dirty="0" err="1" smtClean="0">
                <a:effectLst/>
              </a:rPr>
              <a:t>reconocen</a:t>
            </a:r>
            <a:r>
              <a:rPr lang="en-GB" sz="1200" b="1" i="0" u="none" strike="noStrike" baseline="0" dirty="0" smtClean="0">
                <a:effectLst/>
              </a:rPr>
              <a:t> la EDS en </a:t>
            </a:r>
            <a:r>
              <a:rPr lang="en-GB" sz="1200" b="1" i="0" u="none" strike="noStrike" baseline="0" dirty="0" err="1" smtClean="0">
                <a:effectLst/>
              </a:rPr>
              <a:t>Educación</a:t>
            </a:r>
            <a:r>
              <a:rPr lang="en-GB" sz="1200" b="1" i="0" u="none" strike="noStrike" baseline="0" dirty="0" smtClean="0">
                <a:effectLst/>
              </a:rPr>
              <a:t> Superior</a:t>
            </a:r>
            <a:endParaRPr lang="en-GB" sz="1200" b="0" dirty="0"/>
          </a:p>
        </c:rich>
      </c:tx>
      <c:layout>
        <c:manualLayout>
          <c:xMode val="edge"/>
          <c:yMode val="edge"/>
          <c:x val="9.8382930017377995E-2"/>
          <c:y val="1.9483759248518199E-2"/>
        </c:manualLayout>
      </c:layout>
      <c:overlay val="0"/>
    </c:title>
    <c:autoTitleDeleted val="0"/>
    <c:plotArea>
      <c:layout>
        <c:manualLayout>
          <c:layoutTarget val="inner"/>
          <c:xMode val="edge"/>
          <c:yMode val="edge"/>
          <c:x val="2.2383436796660501E-2"/>
          <c:y val="0.31111779454024202"/>
          <c:w val="0.94240012657769601"/>
          <c:h val="0.27229397864169003"/>
        </c:manualLayout>
      </c:layout>
      <c:barChart>
        <c:barDir val="col"/>
        <c:grouping val="stacked"/>
        <c:varyColors val="0"/>
        <c:ser>
          <c:idx val="0"/>
          <c:order val="0"/>
          <c:tx>
            <c:strRef>
              <c:f>Nat.strategies!$C$5</c:f>
              <c:strCache>
                <c:ptCount val="1"/>
                <c:pt idx="0">
                  <c:v>National legislation</c:v>
                </c:pt>
              </c:strCache>
            </c:strRef>
          </c:tx>
          <c:spPr>
            <a:solidFill>
              <a:srgbClr val="0070C0"/>
            </a:solidFill>
          </c:spPr>
          <c:invertIfNegative val="0"/>
          <c:cat>
            <c:multiLvlStrRef>
              <c:f>Nat.strategies!$A$6:$B$37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Nat.strategies!$C$6:$C$37</c:f>
              <c:numCache>
                <c:formatCode>General</c:formatCode>
                <c:ptCount val="32"/>
                <c:pt idx="4">
                  <c:v>1</c:v>
                </c:pt>
                <c:pt idx="6">
                  <c:v>1</c:v>
                </c:pt>
                <c:pt idx="12">
                  <c:v>1</c:v>
                </c:pt>
                <c:pt idx="21">
                  <c:v>1</c:v>
                </c:pt>
                <c:pt idx="22">
                  <c:v>1</c:v>
                </c:pt>
                <c:pt idx="25">
                  <c:v>1</c:v>
                </c:pt>
                <c:pt idx="27">
                  <c:v>1</c:v>
                </c:pt>
                <c:pt idx="30">
                  <c:v>1</c:v>
                </c:pt>
                <c:pt idx="31">
                  <c:v>1</c:v>
                </c:pt>
              </c:numCache>
            </c:numRef>
          </c:val>
        </c:ser>
        <c:ser>
          <c:idx val="1"/>
          <c:order val="1"/>
          <c:tx>
            <c:strRef>
              <c:f>Nat.strategies!$D$5</c:f>
              <c:strCache>
                <c:ptCount val="1"/>
                <c:pt idx="0">
                  <c:v>HE act or strategy</c:v>
                </c:pt>
              </c:strCache>
            </c:strRef>
          </c:tx>
          <c:spPr>
            <a:solidFill>
              <a:srgbClr val="00B0F0"/>
            </a:solidFill>
          </c:spPr>
          <c:invertIfNegative val="0"/>
          <c:cat>
            <c:multiLvlStrRef>
              <c:f>Nat.strategies!$A$6:$B$37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Nat.strategies!$D$6:$D$37</c:f>
              <c:numCache>
                <c:formatCode>General</c:formatCode>
                <c:ptCount val="32"/>
                <c:pt idx="2">
                  <c:v>1</c:v>
                </c:pt>
                <c:pt idx="5">
                  <c:v>1</c:v>
                </c:pt>
                <c:pt idx="6">
                  <c:v>1</c:v>
                </c:pt>
                <c:pt idx="7">
                  <c:v>1</c:v>
                </c:pt>
                <c:pt idx="8">
                  <c:v>1</c:v>
                </c:pt>
                <c:pt idx="9">
                  <c:v>1</c:v>
                </c:pt>
                <c:pt idx="10">
                  <c:v>1</c:v>
                </c:pt>
                <c:pt idx="12">
                  <c:v>1</c:v>
                </c:pt>
                <c:pt idx="15">
                  <c:v>1</c:v>
                </c:pt>
                <c:pt idx="17">
                  <c:v>1</c:v>
                </c:pt>
                <c:pt idx="25">
                  <c:v>1</c:v>
                </c:pt>
                <c:pt idx="30">
                  <c:v>1</c:v>
                </c:pt>
                <c:pt idx="31">
                  <c:v>1</c:v>
                </c:pt>
              </c:numCache>
            </c:numRef>
          </c:val>
        </c:ser>
        <c:ser>
          <c:idx val="2"/>
          <c:order val="2"/>
          <c:tx>
            <c:strRef>
              <c:f>Nat.strategies!$E$5</c:f>
              <c:strCache>
                <c:ptCount val="1"/>
                <c:pt idx="0">
                  <c:v>SD/ Agenda 21 strategy or plan</c:v>
                </c:pt>
              </c:strCache>
            </c:strRef>
          </c:tx>
          <c:spPr>
            <a:solidFill>
              <a:srgbClr val="92D050"/>
            </a:solidFill>
          </c:spPr>
          <c:invertIfNegative val="0"/>
          <c:cat>
            <c:multiLvlStrRef>
              <c:f>Nat.strategies!$A$6:$B$37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Nat.strategies!$E$6:$E$37</c:f>
              <c:numCache>
                <c:formatCode>General</c:formatCode>
                <c:ptCount val="32"/>
                <c:pt idx="1">
                  <c:v>1</c:v>
                </c:pt>
                <c:pt idx="3">
                  <c:v>1</c:v>
                </c:pt>
                <c:pt idx="6">
                  <c:v>1</c:v>
                </c:pt>
                <c:pt idx="13">
                  <c:v>1</c:v>
                </c:pt>
                <c:pt idx="26">
                  <c:v>1</c:v>
                </c:pt>
                <c:pt idx="29">
                  <c:v>1</c:v>
                </c:pt>
                <c:pt idx="30">
                  <c:v>1</c:v>
                </c:pt>
              </c:numCache>
            </c:numRef>
          </c:val>
        </c:ser>
        <c:ser>
          <c:idx val="3"/>
          <c:order val="3"/>
          <c:tx>
            <c:strRef>
              <c:f>Nat.strategies!$F$5</c:f>
              <c:strCache>
                <c:ptCount val="1"/>
                <c:pt idx="0">
                  <c:v>ESD/DESD strategy or plan</c:v>
                </c:pt>
              </c:strCache>
            </c:strRef>
          </c:tx>
          <c:spPr>
            <a:solidFill>
              <a:srgbClr val="FF9933"/>
            </a:solidFill>
          </c:spPr>
          <c:invertIfNegative val="0"/>
          <c:cat>
            <c:multiLvlStrRef>
              <c:f>Nat.strategies!$A$6:$B$37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Nat.strategies!$F$6:$F$37</c:f>
              <c:numCache>
                <c:formatCode>General</c:formatCode>
                <c:ptCount val="32"/>
                <c:pt idx="0">
                  <c:v>1</c:v>
                </c:pt>
                <c:pt idx="2">
                  <c:v>1</c:v>
                </c:pt>
                <c:pt idx="6">
                  <c:v>1</c:v>
                </c:pt>
                <c:pt idx="7">
                  <c:v>1</c:v>
                </c:pt>
                <c:pt idx="8">
                  <c:v>1</c:v>
                </c:pt>
                <c:pt idx="9">
                  <c:v>1</c:v>
                </c:pt>
                <c:pt idx="10">
                  <c:v>1</c:v>
                </c:pt>
                <c:pt idx="11">
                  <c:v>1</c:v>
                </c:pt>
                <c:pt idx="12">
                  <c:v>1</c:v>
                </c:pt>
                <c:pt idx="13">
                  <c:v>1</c:v>
                </c:pt>
                <c:pt idx="14">
                  <c:v>1</c:v>
                </c:pt>
                <c:pt idx="15">
                  <c:v>1</c:v>
                </c:pt>
                <c:pt idx="17">
                  <c:v>1</c:v>
                </c:pt>
                <c:pt idx="18">
                  <c:v>1</c:v>
                </c:pt>
                <c:pt idx="24">
                  <c:v>1</c:v>
                </c:pt>
                <c:pt idx="30">
                  <c:v>1</c:v>
                </c:pt>
              </c:numCache>
            </c:numRef>
          </c:val>
        </c:ser>
        <c:ser>
          <c:idx val="4"/>
          <c:order val="4"/>
          <c:tx>
            <c:strRef>
              <c:f>Nat.strategies!$G$5</c:f>
              <c:strCache>
                <c:ptCount val="1"/>
                <c:pt idx="0">
                  <c:v>Development plan for HE</c:v>
                </c:pt>
              </c:strCache>
            </c:strRef>
          </c:tx>
          <c:spPr>
            <a:solidFill>
              <a:srgbClr val="F4EE00"/>
            </a:solidFill>
          </c:spPr>
          <c:invertIfNegative val="0"/>
          <c:cat>
            <c:multiLvlStrRef>
              <c:f>Nat.strategies!$A$6:$B$37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Nat.strategies!$G$6:$G$37</c:f>
              <c:numCache>
                <c:formatCode>General</c:formatCode>
                <c:ptCount val="32"/>
                <c:pt idx="3">
                  <c:v>1</c:v>
                </c:pt>
                <c:pt idx="29">
                  <c:v>1</c:v>
                </c:pt>
                <c:pt idx="30">
                  <c:v>1</c:v>
                </c:pt>
              </c:numCache>
            </c:numRef>
          </c:val>
        </c:ser>
        <c:dLbls>
          <c:showLegendKey val="0"/>
          <c:showVal val="0"/>
          <c:showCatName val="0"/>
          <c:showSerName val="0"/>
          <c:showPercent val="0"/>
          <c:showBubbleSize val="0"/>
        </c:dLbls>
        <c:gapWidth val="55"/>
        <c:overlap val="100"/>
        <c:axId val="179286784"/>
        <c:axId val="179288320"/>
      </c:barChart>
      <c:catAx>
        <c:axId val="179286784"/>
        <c:scaling>
          <c:orientation val="minMax"/>
        </c:scaling>
        <c:delete val="0"/>
        <c:axPos val="b"/>
        <c:majorTickMark val="none"/>
        <c:minorTickMark val="none"/>
        <c:tickLblPos val="nextTo"/>
        <c:txPr>
          <a:bodyPr/>
          <a:lstStyle/>
          <a:p>
            <a:pPr>
              <a:defRPr sz="1200"/>
            </a:pPr>
            <a:endParaRPr lang="en-US"/>
          </a:p>
        </c:txPr>
        <c:crossAx val="179288320"/>
        <c:crosses val="autoZero"/>
        <c:auto val="1"/>
        <c:lblAlgn val="ctr"/>
        <c:lblOffset val="100"/>
        <c:noMultiLvlLbl val="0"/>
      </c:catAx>
      <c:valAx>
        <c:axId val="179288320"/>
        <c:scaling>
          <c:orientation val="minMax"/>
        </c:scaling>
        <c:delete val="1"/>
        <c:axPos val="l"/>
        <c:majorGridlines/>
        <c:numFmt formatCode="General" sourceLinked="1"/>
        <c:majorTickMark val="none"/>
        <c:minorTickMark val="none"/>
        <c:tickLblPos val="nextTo"/>
        <c:crossAx val="179286784"/>
        <c:crosses val="autoZero"/>
        <c:crossBetween val="between"/>
      </c:valAx>
    </c:plotArea>
    <c:legend>
      <c:legendPos val="r"/>
      <c:layout>
        <c:manualLayout>
          <c:xMode val="edge"/>
          <c:yMode val="edge"/>
          <c:x val="9.8696316525244646E-2"/>
          <c:y val="0.15135748805688257"/>
          <c:w val="0.80161909307744905"/>
          <c:h val="0.12618859227962401"/>
        </c:manualLayout>
      </c:layout>
      <c:overlay val="0"/>
      <c:txPr>
        <a:bodyPr/>
        <a:lstStyle/>
        <a:p>
          <a:pPr>
            <a:defRPr sz="1000"/>
          </a:pPr>
          <a:endParaRPr lang="en-US"/>
        </a:p>
      </c:txPr>
    </c:legend>
    <c:plotVisOnly val="1"/>
    <c:dispBlanksAs val="gap"/>
    <c:showDLblsOverMax val="0"/>
  </c:chart>
  <c:spPr>
    <a:solidFill>
      <a:schemeClr val="bg1"/>
    </a:solidFill>
    <a:effectLst>
      <a:outerShdw blurRad="63500" sx="102000" sy="102000" algn="ctr"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b="1" i="0" u="none" strike="noStrike" baseline="0" dirty="0" err="1" smtClean="0">
                <a:effectLst/>
              </a:rPr>
              <a:t>Redes</a:t>
            </a:r>
            <a:r>
              <a:rPr lang="en-GB" sz="1200" b="1" i="0" u="none" strike="noStrike" baseline="0" dirty="0" smtClean="0">
                <a:effectLst/>
              </a:rPr>
              <a:t> y </a:t>
            </a:r>
            <a:r>
              <a:rPr lang="en-GB" sz="1200" b="1" i="0" u="none" strike="noStrike" baseline="0" dirty="0" err="1" smtClean="0">
                <a:effectLst/>
              </a:rPr>
              <a:t>partenariados</a:t>
            </a:r>
            <a:r>
              <a:rPr lang="en-GB" sz="1200" b="1" i="0" u="none" strike="noStrike" baseline="0" dirty="0" smtClean="0">
                <a:effectLst/>
              </a:rPr>
              <a:t> en EDS en </a:t>
            </a:r>
            <a:r>
              <a:rPr lang="en-GB" sz="1200" b="1" i="0" u="none" strike="noStrike" baseline="0" dirty="0" err="1" smtClean="0">
                <a:effectLst/>
              </a:rPr>
              <a:t>Eduación</a:t>
            </a:r>
            <a:r>
              <a:rPr lang="en-GB" sz="1200" b="1" i="0" u="none" strike="noStrike" baseline="0" dirty="0" smtClean="0">
                <a:effectLst/>
              </a:rPr>
              <a:t> Superior</a:t>
            </a:r>
            <a:endParaRPr lang="en-GB" sz="1200" dirty="0"/>
          </a:p>
        </c:rich>
      </c:tx>
      <c:layout>
        <c:manualLayout>
          <c:xMode val="edge"/>
          <c:yMode val="edge"/>
          <c:x val="9.5769097551252472E-2"/>
          <c:y val="3.0487331885078978E-2"/>
        </c:manualLayout>
      </c:layout>
      <c:overlay val="0"/>
    </c:title>
    <c:autoTitleDeleted val="0"/>
    <c:plotArea>
      <c:layout>
        <c:manualLayout>
          <c:layoutTarget val="inner"/>
          <c:xMode val="edge"/>
          <c:yMode val="edge"/>
          <c:x val="1.1126868256468201E-2"/>
          <c:y val="0.30094811608264599"/>
          <c:w val="0.98868671454805701"/>
          <c:h val="0.28568965057714701"/>
        </c:manualLayout>
      </c:layout>
      <c:barChart>
        <c:barDir val="col"/>
        <c:grouping val="stacked"/>
        <c:varyColors val="0"/>
        <c:ser>
          <c:idx val="0"/>
          <c:order val="0"/>
          <c:tx>
            <c:strRef>
              <c:f>'HE-networks'!$C$5</c:f>
              <c:strCache>
                <c:ptCount val="1"/>
                <c:pt idx="0">
                  <c:v>Local and national networks</c:v>
                </c:pt>
              </c:strCache>
            </c:strRef>
          </c:tx>
          <c:spPr>
            <a:solidFill>
              <a:srgbClr val="00B050"/>
            </a:solidFill>
          </c:spPr>
          <c:invertIfNegative val="0"/>
          <c:cat>
            <c:multiLvlStrRef>
              <c:f>'HE-networks'!$A$6:$B$37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'HE-networks'!$C$6:$C$37</c:f>
              <c:numCache>
                <c:formatCode>General</c:formatCode>
                <c:ptCount val="32"/>
                <c:pt idx="0">
                  <c:v>1</c:v>
                </c:pt>
                <c:pt idx="2">
                  <c:v>1</c:v>
                </c:pt>
                <c:pt idx="5">
                  <c:v>1</c:v>
                </c:pt>
                <c:pt idx="6">
                  <c:v>1</c:v>
                </c:pt>
                <c:pt idx="7">
                  <c:v>1</c:v>
                </c:pt>
                <c:pt idx="8">
                  <c:v>1</c:v>
                </c:pt>
                <c:pt idx="9">
                  <c:v>1</c:v>
                </c:pt>
                <c:pt idx="10">
                  <c:v>1</c:v>
                </c:pt>
                <c:pt idx="11">
                  <c:v>1</c:v>
                </c:pt>
                <c:pt idx="13">
                  <c:v>1</c:v>
                </c:pt>
                <c:pt idx="15">
                  <c:v>1</c:v>
                </c:pt>
                <c:pt idx="18">
                  <c:v>1</c:v>
                </c:pt>
                <c:pt idx="22">
                  <c:v>1</c:v>
                </c:pt>
                <c:pt idx="24">
                  <c:v>1</c:v>
                </c:pt>
                <c:pt idx="27">
                  <c:v>1</c:v>
                </c:pt>
                <c:pt idx="30">
                  <c:v>1</c:v>
                </c:pt>
              </c:numCache>
            </c:numRef>
          </c:val>
        </c:ser>
        <c:ser>
          <c:idx val="1"/>
          <c:order val="1"/>
          <c:tx>
            <c:strRef>
              <c:f>'HE-networks'!$D$5</c:f>
              <c:strCache>
                <c:ptCount val="1"/>
                <c:pt idx="0">
                  <c:v>Local and national associations, NGOs and foundations</c:v>
                </c:pt>
              </c:strCache>
            </c:strRef>
          </c:tx>
          <c:spPr>
            <a:solidFill>
              <a:srgbClr val="FF9933"/>
            </a:solidFill>
          </c:spPr>
          <c:invertIfNegative val="0"/>
          <c:cat>
            <c:multiLvlStrRef>
              <c:f>'HE-networks'!$A$6:$B$37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'HE-networks'!$D$6:$D$37</c:f>
              <c:numCache>
                <c:formatCode>General</c:formatCode>
                <c:ptCount val="32"/>
                <c:pt idx="2">
                  <c:v>1</c:v>
                </c:pt>
                <c:pt idx="5">
                  <c:v>1</c:v>
                </c:pt>
                <c:pt idx="6">
                  <c:v>1</c:v>
                </c:pt>
                <c:pt idx="7">
                  <c:v>1</c:v>
                </c:pt>
                <c:pt idx="9">
                  <c:v>1</c:v>
                </c:pt>
                <c:pt idx="10">
                  <c:v>1</c:v>
                </c:pt>
                <c:pt idx="11">
                  <c:v>1</c:v>
                </c:pt>
                <c:pt idx="12">
                  <c:v>1</c:v>
                </c:pt>
                <c:pt idx="15">
                  <c:v>1</c:v>
                </c:pt>
                <c:pt idx="24">
                  <c:v>1</c:v>
                </c:pt>
                <c:pt idx="25">
                  <c:v>1</c:v>
                </c:pt>
                <c:pt idx="31">
                  <c:v>1</c:v>
                </c:pt>
              </c:numCache>
            </c:numRef>
          </c:val>
        </c:ser>
        <c:ser>
          <c:idx val="2"/>
          <c:order val="2"/>
          <c:tx>
            <c:strRef>
              <c:f>'HE-networks'!$E$5</c:f>
              <c:strCache>
                <c:ptCount val="1"/>
                <c:pt idx="0">
                  <c:v>International networks</c:v>
                </c:pt>
              </c:strCache>
            </c:strRef>
          </c:tx>
          <c:spPr>
            <a:solidFill>
              <a:srgbClr val="0070C0"/>
            </a:solidFill>
          </c:spPr>
          <c:invertIfNegative val="0"/>
          <c:cat>
            <c:multiLvlStrRef>
              <c:f>'HE-networks'!$A$6:$B$37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'HE-networks'!$E$6:$E$37</c:f>
              <c:numCache>
                <c:formatCode>General</c:formatCode>
                <c:ptCount val="32"/>
                <c:pt idx="0">
                  <c:v>1</c:v>
                </c:pt>
                <c:pt idx="3">
                  <c:v>1</c:v>
                </c:pt>
                <c:pt idx="4">
                  <c:v>1</c:v>
                </c:pt>
                <c:pt idx="6">
                  <c:v>1</c:v>
                </c:pt>
                <c:pt idx="7">
                  <c:v>1</c:v>
                </c:pt>
                <c:pt idx="8">
                  <c:v>1</c:v>
                </c:pt>
                <c:pt idx="9">
                  <c:v>1</c:v>
                </c:pt>
                <c:pt idx="10">
                  <c:v>1</c:v>
                </c:pt>
                <c:pt idx="11">
                  <c:v>1</c:v>
                </c:pt>
                <c:pt idx="12">
                  <c:v>1</c:v>
                </c:pt>
                <c:pt idx="14">
                  <c:v>1</c:v>
                </c:pt>
                <c:pt idx="17">
                  <c:v>1</c:v>
                </c:pt>
                <c:pt idx="20">
                  <c:v>1</c:v>
                </c:pt>
                <c:pt idx="24">
                  <c:v>1</c:v>
                </c:pt>
                <c:pt idx="27">
                  <c:v>1</c:v>
                </c:pt>
                <c:pt idx="30">
                  <c:v>1</c:v>
                </c:pt>
              </c:numCache>
            </c:numRef>
          </c:val>
        </c:ser>
        <c:ser>
          <c:idx val="3"/>
          <c:order val="3"/>
          <c:tx>
            <c:strRef>
              <c:f>'HE-networks'!$F$5</c:f>
              <c:strCache>
                <c:ptCount val="1"/>
                <c:pt idx="0">
                  <c:v>External collaborative projects</c:v>
                </c:pt>
              </c:strCache>
            </c:strRef>
          </c:tx>
          <c:spPr>
            <a:solidFill>
              <a:srgbClr val="F4EE00"/>
            </a:solidFill>
          </c:spPr>
          <c:invertIfNegative val="0"/>
          <c:cat>
            <c:multiLvlStrRef>
              <c:f>'HE-networks'!$A$6:$B$37</c:f>
              <c:multiLvlStrCache>
                <c:ptCount val="32"/>
                <c:lvl>
                  <c:pt idx="0">
                    <c:v>Denmark</c:v>
                  </c:pt>
                  <c:pt idx="1">
                    <c:v>Estonia</c:v>
                  </c:pt>
                  <c:pt idx="2">
                    <c:v>Ireland</c:v>
                  </c:pt>
                  <c:pt idx="3">
                    <c:v>Latvia</c:v>
                  </c:pt>
                  <c:pt idx="4">
                    <c:v>Lithuania</c:v>
                  </c:pt>
                  <c:pt idx="5">
                    <c:v>Sweden</c:v>
                  </c:pt>
                  <c:pt idx="6">
                    <c:v>United Kingdom</c:v>
                  </c:pt>
                  <c:pt idx="7">
                    <c:v>Austria</c:v>
                  </c:pt>
                  <c:pt idx="8">
                    <c:v>Belgium</c:v>
                  </c:pt>
                  <c:pt idx="9">
                    <c:v>France</c:v>
                  </c:pt>
                  <c:pt idx="10">
                    <c:v>Germany</c:v>
                  </c:pt>
                  <c:pt idx="11">
                    <c:v>Netherlands</c:v>
                  </c:pt>
                  <c:pt idx="12">
                    <c:v>Switzerland</c:v>
                  </c:pt>
                  <c:pt idx="13">
                    <c:v>Cyprus</c:v>
                  </c:pt>
                  <c:pt idx="14">
                    <c:v>Greece</c:v>
                  </c:pt>
                  <c:pt idx="15">
                    <c:v>Italy</c:v>
                  </c:pt>
                  <c:pt idx="16">
                    <c:v>Malta</c:v>
                  </c:pt>
                  <c:pt idx="17">
                    <c:v>Portugal</c:v>
                  </c:pt>
                  <c:pt idx="18">
                    <c:v>Spain</c:v>
                  </c:pt>
                  <c:pt idx="19">
                    <c:v>Turkey</c:v>
                  </c:pt>
                  <c:pt idx="20">
                    <c:v>Albania</c:v>
                  </c:pt>
                  <c:pt idx="21">
                    <c:v>Bosnia and Herzegovina</c:v>
                  </c:pt>
                  <c:pt idx="22">
                    <c:v>Bulgaria</c:v>
                  </c:pt>
                  <c:pt idx="23">
                    <c:v>Croatia</c:v>
                  </c:pt>
                  <c:pt idx="24">
                    <c:v>Czech Republic</c:v>
                  </c:pt>
                  <c:pt idx="25">
                    <c:v>Hungary</c:v>
                  </c:pt>
                  <c:pt idx="26">
                    <c:v>Macedonia</c:v>
                  </c:pt>
                  <c:pt idx="27">
                    <c:v>Poland</c:v>
                  </c:pt>
                  <c:pt idx="28">
                    <c:v>Romania </c:v>
                  </c:pt>
                  <c:pt idx="29">
                    <c:v>Serbia</c:v>
                  </c:pt>
                  <c:pt idx="30">
                    <c:v>Slovakia</c:v>
                  </c:pt>
                  <c:pt idx="31">
                    <c:v>Slovenia</c:v>
                  </c:pt>
                </c:lvl>
                <c:lvl>
                  <c:pt idx="0">
                    <c:v>North</c:v>
                  </c:pt>
                  <c:pt idx="7">
                    <c:v>West</c:v>
                  </c:pt>
                  <c:pt idx="13">
                    <c:v>South</c:v>
                  </c:pt>
                  <c:pt idx="20">
                    <c:v>East</c:v>
                  </c:pt>
                </c:lvl>
              </c:multiLvlStrCache>
            </c:multiLvlStrRef>
          </c:cat>
          <c:val>
            <c:numRef>
              <c:f>'HE-networks'!$F$6:$F$37</c:f>
              <c:numCache>
                <c:formatCode>General</c:formatCode>
                <c:ptCount val="32"/>
                <c:pt idx="2">
                  <c:v>1</c:v>
                </c:pt>
                <c:pt idx="3">
                  <c:v>1</c:v>
                </c:pt>
                <c:pt idx="4">
                  <c:v>1</c:v>
                </c:pt>
                <c:pt idx="13">
                  <c:v>1</c:v>
                </c:pt>
                <c:pt idx="15">
                  <c:v>1</c:v>
                </c:pt>
                <c:pt idx="17">
                  <c:v>1</c:v>
                </c:pt>
                <c:pt idx="19">
                  <c:v>1</c:v>
                </c:pt>
                <c:pt idx="20">
                  <c:v>1</c:v>
                </c:pt>
                <c:pt idx="22">
                  <c:v>1</c:v>
                </c:pt>
                <c:pt idx="24">
                  <c:v>1</c:v>
                </c:pt>
              </c:numCache>
            </c:numRef>
          </c:val>
        </c:ser>
        <c:dLbls>
          <c:showLegendKey val="0"/>
          <c:showVal val="0"/>
          <c:showCatName val="0"/>
          <c:showSerName val="0"/>
          <c:showPercent val="0"/>
          <c:showBubbleSize val="0"/>
        </c:dLbls>
        <c:gapWidth val="55"/>
        <c:overlap val="100"/>
        <c:axId val="179340416"/>
        <c:axId val="179341952"/>
      </c:barChart>
      <c:catAx>
        <c:axId val="179340416"/>
        <c:scaling>
          <c:orientation val="minMax"/>
        </c:scaling>
        <c:delete val="0"/>
        <c:axPos val="b"/>
        <c:majorTickMark val="none"/>
        <c:minorTickMark val="none"/>
        <c:tickLblPos val="nextTo"/>
        <c:txPr>
          <a:bodyPr/>
          <a:lstStyle/>
          <a:p>
            <a:pPr>
              <a:defRPr sz="1200"/>
            </a:pPr>
            <a:endParaRPr lang="en-US"/>
          </a:p>
        </c:txPr>
        <c:crossAx val="179341952"/>
        <c:crosses val="autoZero"/>
        <c:auto val="1"/>
        <c:lblAlgn val="ctr"/>
        <c:lblOffset val="100"/>
        <c:noMultiLvlLbl val="0"/>
      </c:catAx>
      <c:valAx>
        <c:axId val="179341952"/>
        <c:scaling>
          <c:orientation val="minMax"/>
          <c:max val="4"/>
          <c:min val="0"/>
        </c:scaling>
        <c:delete val="1"/>
        <c:axPos val="l"/>
        <c:majorGridlines/>
        <c:numFmt formatCode="General" sourceLinked="1"/>
        <c:majorTickMark val="none"/>
        <c:minorTickMark val="none"/>
        <c:tickLblPos val="nextTo"/>
        <c:crossAx val="179340416"/>
        <c:crosses val="autoZero"/>
        <c:crossBetween val="between"/>
        <c:majorUnit val="1"/>
      </c:valAx>
    </c:plotArea>
    <c:legend>
      <c:legendPos val="r"/>
      <c:layout>
        <c:manualLayout>
          <c:xMode val="edge"/>
          <c:yMode val="edge"/>
          <c:x val="0.12644787834031501"/>
          <c:y val="0.11255649246110799"/>
          <c:w val="0.71756978653530401"/>
          <c:h val="0.142302326608272"/>
        </c:manualLayout>
      </c:layout>
      <c:overlay val="0"/>
      <c:txPr>
        <a:bodyPr/>
        <a:lstStyle/>
        <a:p>
          <a:pPr>
            <a:defRPr sz="1000"/>
          </a:pPr>
          <a:endParaRPr lang="en-US"/>
        </a:p>
      </c:txPr>
    </c:legend>
    <c:plotVisOnly val="1"/>
    <c:dispBlanksAs val="gap"/>
    <c:showDLblsOverMax val="0"/>
  </c:chart>
  <c:spPr>
    <a:solidFill>
      <a:schemeClr val="bg1"/>
    </a:solidFill>
    <a:effectLst>
      <a:outerShdw blurRad="63500" sx="102000" sy="102000" algn="ctr"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pPr>
            <a:r>
              <a:rPr lang="en-US" sz="1400" dirty="0" err="1" smtClean="0"/>
              <a:t>Núm</a:t>
            </a:r>
            <a:r>
              <a:rPr lang="en-US" sz="1400" dirty="0" smtClean="0"/>
              <a:t>. de </a:t>
            </a:r>
            <a:r>
              <a:rPr lang="en-US" sz="1400" dirty="0" err="1" smtClean="0"/>
              <a:t>ejemplos</a:t>
            </a:r>
            <a:r>
              <a:rPr lang="en-US" sz="1400" dirty="0" smtClean="0"/>
              <a:t> de</a:t>
            </a:r>
            <a:r>
              <a:rPr lang="en-US" sz="1400" baseline="0" dirty="0" smtClean="0"/>
              <a:t> </a:t>
            </a:r>
            <a:r>
              <a:rPr lang="en-US" sz="1400" baseline="0" dirty="0" err="1" smtClean="0"/>
              <a:t>buenas</a:t>
            </a:r>
            <a:r>
              <a:rPr lang="en-US" sz="1400" baseline="0" dirty="0" smtClean="0"/>
              <a:t> </a:t>
            </a:r>
            <a:r>
              <a:rPr lang="en-US" sz="1400" baseline="0" dirty="0" err="1" smtClean="0"/>
              <a:t>prácticas</a:t>
            </a:r>
            <a:endParaRPr lang="en-US" sz="1400" b="0" dirty="0"/>
          </a:p>
        </c:rich>
      </c:tx>
      <c:layout>
        <c:manualLayout>
          <c:xMode val="edge"/>
          <c:yMode val="edge"/>
          <c:x val="0.19842519830784702"/>
          <c:y val="3.4585251779147543E-2"/>
        </c:manualLayout>
      </c:layout>
      <c:overlay val="0"/>
    </c:title>
    <c:autoTitleDeleted val="0"/>
    <c:plotArea>
      <c:layout>
        <c:manualLayout>
          <c:layoutTarget val="inner"/>
          <c:xMode val="edge"/>
          <c:yMode val="edge"/>
          <c:x val="5.2015010520379198E-2"/>
          <c:y val="0.17385410665130299"/>
          <c:w val="0.91816680766143899"/>
          <c:h val="0.40815152679085898"/>
        </c:manualLayout>
      </c:layout>
      <c:barChart>
        <c:barDir val="col"/>
        <c:grouping val="clustered"/>
        <c:varyColors val="0"/>
        <c:ser>
          <c:idx val="0"/>
          <c:order val="0"/>
          <c:tx>
            <c:strRef>
              <c:f>'Best-practices'!$C$3</c:f>
              <c:strCache>
                <c:ptCount val="1"/>
                <c:pt idx="0">
                  <c:v>No. of good practice examples</c:v>
                </c:pt>
              </c:strCache>
            </c:strRef>
          </c:tx>
          <c:invertIfNegative val="0"/>
          <c:dPt>
            <c:idx val="0"/>
            <c:invertIfNegative val="0"/>
            <c:bubble3D val="0"/>
            <c:spPr>
              <a:solidFill>
                <a:srgbClr val="00B050"/>
              </a:solidFill>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4"/>
            <c:invertIfNegative val="0"/>
            <c:bubble3D val="0"/>
            <c:spPr>
              <a:solidFill>
                <a:srgbClr val="00B050"/>
              </a:solidFill>
            </c:spPr>
          </c:dPt>
          <c:dPt>
            <c:idx val="5"/>
            <c:invertIfNegative val="0"/>
            <c:bubble3D val="0"/>
            <c:spPr>
              <a:solidFill>
                <a:srgbClr val="00B05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FFC000"/>
              </a:solidFill>
            </c:spPr>
          </c:dPt>
          <c:dPt>
            <c:idx val="9"/>
            <c:invertIfNegative val="0"/>
            <c:bubble3D val="0"/>
            <c:spPr>
              <a:solidFill>
                <a:srgbClr val="00B0F0"/>
              </a:solidFill>
            </c:spPr>
          </c:dPt>
          <c:dPt>
            <c:idx val="10"/>
            <c:invertIfNegative val="0"/>
            <c:bubble3D val="0"/>
            <c:spPr>
              <a:solidFill>
                <a:srgbClr val="00B0F0"/>
              </a:solidFill>
            </c:spPr>
          </c:dPt>
          <c:dPt>
            <c:idx val="11"/>
            <c:invertIfNegative val="0"/>
            <c:bubble3D val="0"/>
            <c:spPr>
              <a:solidFill>
                <a:srgbClr val="00B0F0"/>
              </a:solidFill>
            </c:spPr>
          </c:dPt>
          <c:dPt>
            <c:idx val="12"/>
            <c:invertIfNegative val="0"/>
            <c:bubble3D val="0"/>
            <c:spPr>
              <a:solidFill>
                <a:srgbClr val="00B0F0"/>
              </a:solidFill>
            </c:spPr>
          </c:dPt>
          <c:dPt>
            <c:idx val="13"/>
            <c:invertIfNegative val="0"/>
            <c:bubble3D val="0"/>
            <c:spPr>
              <a:solidFill>
                <a:srgbClr val="F66E1A"/>
              </a:solidFill>
            </c:spPr>
          </c:dPt>
          <c:dPt>
            <c:idx val="14"/>
            <c:invertIfNegative val="0"/>
            <c:bubble3D val="0"/>
            <c:spPr>
              <a:solidFill>
                <a:srgbClr val="F66E1A"/>
              </a:solidFill>
            </c:spPr>
          </c:dPt>
          <c:dPt>
            <c:idx val="15"/>
            <c:invertIfNegative val="0"/>
            <c:bubble3D val="0"/>
            <c:spPr>
              <a:solidFill>
                <a:srgbClr val="F66E1A"/>
              </a:solidFill>
            </c:spPr>
          </c:dPt>
          <c:dPt>
            <c:idx val="16"/>
            <c:invertIfNegative val="0"/>
            <c:bubble3D val="0"/>
            <c:spPr>
              <a:solidFill>
                <a:srgbClr val="F66E1A"/>
              </a:solidFill>
            </c:spPr>
          </c:dPt>
          <c:dPt>
            <c:idx val="17"/>
            <c:invertIfNegative val="0"/>
            <c:bubble3D val="0"/>
            <c:spPr>
              <a:solidFill>
                <a:srgbClr val="F66E1A"/>
              </a:solidFill>
            </c:spPr>
          </c:dPt>
          <c:dPt>
            <c:idx val="18"/>
            <c:invertIfNegative val="0"/>
            <c:bubble3D val="0"/>
            <c:spPr>
              <a:solidFill>
                <a:srgbClr val="F66E1A"/>
              </a:solidFill>
            </c:spPr>
          </c:dPt>
          <c:dPt>
            <c:idx val="19"/>
            <c:invertIfNegative val="0"/>
            <c:bubble3D val="0"/>
            <c:spPr>
              <a:solidFill>
                <a:srgbClr val="F66E1A"/>
              </a:solidFill>
            </c:spPr>
          </c:dPt>
          <c:dPt>
            <c:idx val="20"/>
            <c:invertIfNegative val="0"/>
            <c:bubble3D val="0"/>
            <c:spPr>
              <a:solidFill>
                <a:srgbClr val="F66E1A"/>
              </a:solidFill>
            </c:spPr>
          </c:dPt>
          <c:cat>
            <c:multiLvlStrRef>
              <c:f>'Best-practices'!$A$4:$B$24</c:f>
              <c:multiLvlStrCache>
                <c:ptCount val="21"/>
                <c:lvl>
                  <c:pt idx="0">
                    <c:v>Denmark</c:v>
                  </c:pt>
                  <c:pt idx="1">
                    <c:v>Estonia</c:v>
                  </c:pt>
                  <c:pt idx="2">
                    <c:v>Ireland</c:v>
                  </c:pt>
                  <c:pt idx="3">
                    <c:v>Latvia</c:v>
                  </c:pt>
                  <c:pt idx="4">
                    <c:v>Sweden</c:v>
                  </c:pt>
                  <c:pt idx="5">
                    <c:v>UK</c:v>
                  </c:pt>
                  <c:pt idx="6">
                    <c:v>Austria</c:v>
                  </c:pt>
                  <c:pt idx="7">
                    <c:v>Belgium</c:v>
                  </c:pt>
                  <c:pt idx="8">
                    <c:v>Germany </c:v>
                  </c:pt>
                  <c:pt idx="9">
                    <c:v>Cyprus</c:v>
                  </c:pt>
                  <c:pt idx="10">
                    <c:v>Greece</c:v>
                  </c:pt>
                  <c:pt idx="11">
                    <c:v>Italy</c:v>
                  </c:pt>
                  <c:pt idx="12">
                    <c:v>Spain</c:v>
                  </c:pt>
                  <c:pt idx="13">
                    <c:v>Albania</c:v>
                  </c:pt>
                  <c:pt idx="14">
                    <c:v>Bulgaria</c:v>
                  </c:pt>
                  <c:pt idx="15">
                    <c:v>Czech Republic</c:v>
                  </c:pt>
                  <c:pt idx="16">
                    <c:v>Hungary </c:v>
                  </c:pt>
                  <c:pt idx="17">
                    <c:v>Poland</c:v>
                  </c:pt>
                  <c:pt idx="18">
                    <c:v>Serbia</c:v>
                  </c:pt>
                  <c:pt idx="19">
                    <c:v>Slovakia</c:v>
                  </c:pt>
                  <c:pt idx="20">
                    <c:v>Slovenia</c:v>
                  </c:pt>
                </c:lvl>
                <c:lvl>
                  <c:pt idx="0">
                    <c:v>North</c:v>
                  </c:pt>
                  <c:pt idx="6">
                    <c:v>West</c:v>
                  </c:pt>
                  <c:pt idx="9">
                    <c:v>South</c:v>
                  </c:pt>
                  <c:pt idx="13">
                    <c:v>East</c:v>
                  </c:pt>
                </c:lvl>
              </c:multiLvlStrCache>
            </c:multiLvlStrRef>
          </c:cat>
          <c:val>
            <c:numRef>
              <c:f>'Best-practices'!$C$4:$C$24</c:f>
              <c:numCache>
                <c:formatCode>General</c:formatCode>
                <c:ptCount val="21"/>
                <c:pt idx="0">
                  <c:v>1</c:v>
                </c:pt>
                <c:pt idx="1">
                  <c:v>1</c:v>
                </c:pt>
                <c:pt idx="2">
                  <c:v>1</c:v>
                </c:pt>
                <c:pt idx="3">
                  <c:v>1</c:v>
                </c:pt>
                <c:pt idx="4">
                  <c:v>2</c:v>
                </c:pt>
                <c:pt idx="5">
                  <c:v>3</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numRef>
          </c:val>
        </c:ser>
        <c:dLbls>
          <c:showLegendKey val="0"/>
          <c:showVal val="0"/>
          <c:showCatName val="0"/>
          <c:showSerName val="0"/>
          <c:showPercent val="0"/>
          <c:showBubbleSize val="0"/>
        </c:dLbls>
        <c:gapWidth val="150"/>
        <c:axId val="120641024"/>
        <c:axId val="120642560"/>
      </c:barChart>
      <c:catAx>
        <c:axId val="120641024"/>
        <c:scaling>
          <c:orientation val="minMax"/>
        </c:scaling>
        <c:delete val="0"/>
        <c:axPos val="b"/>
        <c:majorTickMark val="out"/>
        <c:minorTickMark val="none"/>
        <c:tickLblPos val="nextTo"/>
        <c:txPr>
          <a:bodyPr/>
          <a:lstStyle/>
          <a:p>
            <a:pPr>
              <a:defRPr sz="1400"/>
            </a:pPr>
            <a:endParaRPr lang="en-US"/>
          </a:p>
        </c:txPr>
        <c:crossAx val="120642560"/>
        <c:crosses val="autoZero"/>
        <c:auto val="1"/>
        <c:lblAlgn val="ctr"/>
        <c:lblOffset val="100"/>
        <c:noMultiLvlLbl val="0"/>
      </c:catAx>
      <c:valAx>
        <c:axId val="120642560"/>
        <c:scaling>
          <c:orientation val="minMax"/>
          <c:max val="3"/>
          <c:min val="0"/>
        </c:scaling>
        <c:delete val="0"/>
        <c:axPos val="l"/>
        <c:majorGridlines/>
        <c:numFmt formatCode="General" sourceLinked="1"/>
        <c:majorTickMark val="out"/>
        <c:minorTickMark val="none"/>
        <c:tickLblPos val="nextTo"/>
        <c:crossAx val="120641024"/>
        <c:crosses val="autoZero"/>
        <c:crossBetween val="between"/>
        <c:majorUnit val="1"/>
      </c:valAx>
    </c:plotArea>
    <c:plotVisOnly val="1"/>
    <c:dispBlanksAs val="gap"/>
    <c:showDLblsOverMax val="0"/>
  </c:chart>
  <c:spPr>
    <a:solidFill>
      <a:schemeClr val="bg1"/>
    </a:solidFill>
    <a:effectLst>
      <a:outerShdw blurRad="63500" sx="102000" sy="102000" algn="ctr" rotWithShape="0">
        <a:prstClr val="black">
          <a:alpha val="40000"/>
        </a:prstClr>
      </a:outerShd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7373758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328150" y="1991825"/>
            <a:ext cx="4487700" cy="1159800"/>
          </a:xfrm>
          <a:prstGeom prst="rect">
            <a:avLst/>
          </a:prstGeom>
        </p:spPr>
        <p:txBody>
          <a:bodyPr wrap="square" lIns="91425" tIns="91425" rIns="91425" bIns="91425" anchor="ctr" anchorCtr="0"/>
          <a:lstStyle>
            <a:lvl1pPr lvl="0" algn="ctr">
              <a:spcBef>
                <a:spcPts val="0"/>
              </a:spcBef>
              <a:buSzPct val="100000"/>
              <a:defRPr sz="46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p:nvPr/>
        </p:nvSpPr>
        <p:spPr>
          <a:xfrm rot="5400000" flipH="1">
            <a:off x="6177275" y="-42338"/>
            <a:ext cx="3688200" cy="22461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1" name="Shape 11"/>
          <p:cNvSpPr/>
          <p:nvPr/>
        </p:nvSpPr>
        <p:spPr>
          <a:xfrm rot="5400000" flipH="1">
            <a:off x="-698074" y="3247200"/>
            <a:ext cx="3573900" cy="21771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 name="Shape 12"/>
          <p:cNvSpPr/>
          <p:nvPr/>
        </p:nvSpPr>
        <p:spPr>
          <a:xfrm rot="-5400000" flipH="1">
            <a:off x="-428544" y="2831032"/>
            <a:ext cx="2195100" cy="13380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 name="Shape 13"/>
          <p:cNvSpPr/>
          <p:nvPr/>
        </p:nvSpPr>
        <p:spPr>
          <a:xfrm rot="-5400000" flipH="1">
            <a:off x="563748" y="2068298"/>
            <a:ext cx="1518900" cy="9255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 name="Shape 14"/>
          <p:cNvSpPr/>
          <p:nvPr/>
        </p:nvSpPr>
        <p:spPr>
          <a:xfrm rot="5400000">
            <a:off x="-253698" y="2260564"/>
            <a:ext cx="1297200" cy="7899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5" name="Shape 15"/>
          <p:cNvSpPr/>
          <p:nvPr/>
        </p:nvSpPr>
        <p:spPr>
          <a:xfrm rot="-5400000">
            <a:off x="-192598" y="1950593"/>
            <a:ext cx="985800" cy="6006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6" name="Shape 16"/>
          <p:cNvSpPr/>
          <p:nvPr/>
        </p:nvSpPr>
        <p:spPr>
          <a:xfrm rot="5400000" flipH="1">
            <a:off x="7217675" y="1270025"/>
            <a:ext cx="2394600" cy="14589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7" name="Shape 17"/>
          <p:cNvSpPr/>
          <p:nvPr/>
        </p:nvSpPr>
        <p:spPr>
          <a:xfrm rot="-5400000">
            <a:off x="7922499" y="2744289"/>
            <a:ext cx="1518600" cy="9255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8" name="Shape 18"/>
          <p:cNvSpPr/>
          <p:nvPr/>
        </p:nvSpPr>
        <p:spPr>
          <a:xfrm rot="-5400000" flipH="1">
            <a:off x="7315902" y="2802275"/>
            <a:ext cx="1027800" cy="6261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9" name="Shape 19"/>
          <p:cNvSpPr/>
          <p:nvPr/>
        </p:nvSpPr>
        <p:spPr>
          <a:xfrm rot="-5400000" flipH="1">
            <a:off x="6337825" y="578875"/>
            <a:ext cx="1520100" cy="9261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2225675" y="2161800"/>
            <a:ext cx="4692600" cy="819900"/>
          </a:xfrm>
          <a:prstGeom prst="rect">
            <a:avLst/>
          </a:prstGeom>
        </p:spPr>
        <p:txBody>
          <a:bodyPr wrap="square" lIns="91425" tIns="91425" rIns="91425" bIns="91425" anchor="ctr" anchorCtr="0"/>
          <a:lstStyle>
            <a:lvl1pPr lvl="0" algn="ctr" rtl="0">
              <a:spcBef>
                <a:spcPts val="0"/>
              </a:spcBef>
              <a:defRPr b="1" i="1"/>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a:p>
        </p:txBody>
      </p:sp>
      <p:grpSp>
        <p:nvGrpSpPr>
          <p:cNvPr id="35" name="Shape 35"/>
          <p:cNvGrpSpPr/>
          <p:nvPr/>
        </p:nvGrpSpPr>
        <p:grpSpPr>
          <a:xfrm>
            <a:off x="7395202" y="-6"/>
            <a:ext cx="1748884" cy="4013021"/>
            <a:chOff x="7395202" y="-6"/>
            <a:chExt cx="1748884" cy="4013021"/>
          </a:xfrm>
        </p:grpSpPr>
        <p:sp>
          <p:nvSpPr>
            <p:cNvPr id="36" name="Shape 36"/>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7" name="Shape 37"/>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8" name="Shape 38"/>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9" name="Shape 39"/>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0" name="Shape 40"/>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
        <p:nvSpPr>
          <p:cNvPr id="41" name="Shape 41"/>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2" name="Shape 42"/>
          <p:cNvSpPr/>
          <p:nvPr/>
        </p:nvSpPr>
        <p:spPr>
          <a:xfrm rot="5400000">
            <a:off x="-262152" y="1526813"/>
            <a:ext cx="1340700" cy="8163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3" name="Shape 43"/>
          <p:cNvSpPr/>
          <p:nvPr/>
        </p:nvSpPr>
        <p:spPr>
          <a:xfrm rot="-5400000" flipH="1">
            <a:off x="-358985" y="3663619"/>
            <a:ext cx="1838515" cy="1120555"/>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4" name="Shape 44"/>
          <p:cNvSpPr/>
          <p:nvPr/>
        </p:nvSpPr>
        <p:spPr>
          <a:xfrm rot="-5400000">
            <a:off x="-199052" y="1206482"/>
            <a:ext cx="1018800" cy="6207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5" name="Shape 45"/>
          <p:cNvSpPr/>
          <p:nvPr/>
        </p:nvSpPr>
        <p:spPr>
          <a:xfrm rot="-5400000" flipH="1">
            <a:off x="472234" y="3024661"/>
            <a:ext cx="1272000" cy="7752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067088" y="912850"/>
            <a:ext cx="5972100" cy="636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067088" y="1650548"/>
            <a:ext cx="5972100" cy="2764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49" name="Shape 49"/>
          <p:cNvGrpSpPr/>
          <p:nvPr/>
        </p:nvGrpSpPr>
        <p:grpSpPr>
          <a:xfrm>
            <a:off x="7395202" y="-6"/>
            <a:ext cx="1748884" cy="4013021"/>
            <a:chOff x="7395202" y="-6"/>
            <a:chExt cx="1748884" cy="4013021"/>
          </a:xfrm>
        </p:grpSpPr>
        <p:sp>
          <p:nvSpPr>
            <p:cNvPr id="50" name="Shape 50"/>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1" name="Shape 51"/>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2" name="Shape 52"/>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3" name="Shape 53"/>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4" name="Shape 54"/>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grpSp>
        <p:nvGrpSpPr>
          <p:cNvPr id="55" name="Shape 55"/>
          <p:cNvGrpSpPr/>
          <p:nvPr/>
        </p:nvGrpSpPr>
        <p:grpSpPr>
          <a:xfrm>
            <a:off x="3" y="2738679"/>
            <a:ext cx="722480" cy="2404814"/>
            <a:chOff x="3" y="2750304"/>
            <a:chExt cx="722480" cy="2404814"/>
          </a:xfrm>
        </p:grpSpPr>
        <p:sp>
          <p:nvSpPr>
            <p:cNvPr id="56" name="Shape 56"/>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7" name="Shape 57"/>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8" name="Shape 58"/>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9" name="Shape 59"/>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0" name="Shape 60"/>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067088" y="912850"/>
            <a:ext cx="5972100" cy="636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body" idx="1"/>
          </p:nvPr>
        </p:nvSpPr>
        <p:spPr>
          <a:xfrm>
            <a:off x="1067100" y="1706950"/>
            <a:ext cx="2977800" cy="3218700"/>
          </a:xfrm>
          <a:prstGeom prst="rect">
            <a:avLst/>
          </a:prstGeom>
        </p:spPr>
        <p:txBody>
          <a:bodyPr wrap="square"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64" name="Shape 64"/>
          <p:cNvSpPr txBox="1">
            <a:spLocks noGrp="1"/>
          </p:cNvSpPr>
          <p:nvPr>
            <p:ph type="body" idx="2"/>
          </p:nvPr>
        </p:nvSpPr>
        <p:spPr>
          <a:xfrm>
            <a:off x="4224149" y="1706950"/>
            <a:ext cx="2977800" cy="3218700"/>
          </a:xfrm>
          <a:prstGeom prst="rect">
            <a:avLst/>
          </a:prstGeom>
        </p:spPr>
        <p:txBody>
          <a:bodyPr wrap="square"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grpSp>
        <p:nvGrpSpPr>
          <p:cNvPr id="65" name="Shape 65"/>
          <p:cNvGrpSpPr/>
          <p:nvPr/>
        </p:nvGrpSpPr>
        <p:grpSpPr>
          <a:xfrm>
            <a:off x="7395202" y="-6"/>
            <a:ext cx="1748884" cy="4013021"/>
            <a:chOff x="7395202" y="-6"/>
            <a:chExt cx="1748884" cy="4013021"/>
          </a:xfrm>
        </p:grpSpPr>
        <p:sp>
          <p:nvSpPr>
            <p:cNvPr id="66" name="Shape 66"/>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7" name="Shape 67"/>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8" name="Shape 68"/>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9" name="Shape 69"/>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0" name="Shape 70"/>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grpSp>
        <p:nvGrpSpPr>
          <p:cNvPr id="71" name="Shape 71"/>
          <p:cNvGrpSpPr/>
          <p:nvPr/>
        </p:nvGrpSpPr>
        <p:grpSpPr>
          <a:xfrm>
            <a:off x="3" y="2738679"/>
            <a:ext cx="722480" cy="2404814"/>
            <a:chOff x="3" y="2750304"/>
            <a:chExt cx="722480" cy="2404814"/>
          </a:xfrm>
        </p:grpSpPr>
        <p:sp>
          <p:nvSpPr>
            <p:cNvPr id="72" name="Shape 72"/>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3" name="Shape 73"/>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4" name="Shape 74"/>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5" name="Shape 75"/>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6" name="Shape 76"/>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mall">
    <p:spTree>
      <p:nvGrpSpPr>
        <p:cNvPr id="1" name="Shape 122"/>
        <p:cNvGrpSpPr/>
        <p:nvPr/>
      </p:nvGrpSpPr>
      <p:grpSpPr>
        <a:xfrm>
          <a:off x="0" y="0"/>
          <a:ext cx="0" cy="0"/>
          <a:chOff x="0" y="0"/>
          <a:chExt cx="0" cy="0"/>
        </a:xfrm>
      </p:grpSpPr>
      <p:grpSp>
        <p:nvGrpSpPr>
          <p:cNvPr id="123" name="Shape 123"/>
          <p:cNvGrpSpPr/>
          <p:nvPr/>
        </p:nvGrpSpPr>
        <p:grpSpPr>
          <a:xfrm>
            <a:off x="7934863" y="4"/>
            <a:ext cx="1209179" cy="2774603"/>
            <a:chOff x="7395202" y="-6"/>
            <a:chExt cx="1748884" cy="4013021"/>
          </a:xfrm>
        </p:grpSpPr>
        <p:sp>
          <p:nvSpPr>
            <p:cNvPr id="124" name="Shape 124"/>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5" name="Shape 125"/>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6" name="Shape 126"/>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7" name="Shape 127"/>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8" name="Shape 128"/>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grpSp>
        <p:nvGrpSpPr>
          <p:cNvPr id="129" name="Shape 129"/>
          <p:cNvGrpSpPr/>
          <p:nvPr/>
        </p:nvGrpSpPr>
        <p:grpSpPr>
          <a:xfrm>
            <a:off x="-1" y="2232486"/>
            <a:ext cx="874634" cy="2911268"/>
            <a:chOff x="3" y="2750304"/>
            <a:chExt cx="722480" cy="2404814"/>
          </a:xfrm>
        </p:grpSpPr>
        <p:sp>
          <p:nvSpPr>
            <p:cNvPr id="130" name="Shape 130"/>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1" name="Shape 131"/>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2" name="Shape 132"/>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3" name="Shape 133"/>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4" name="Shape 134"/>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big">
    <p:spTree>
      <p:nvGrpSpPr>
        <p:cNvPr id="1" name="Shape 135"/>
        <p:cNvGrpSpPr/>
        <p:nvPr/>
      </p:nvGrpSpPr>
      <p:grpSpPr>
        <a:xfrm>
          <a:off x="0" y="0"/>
          <a:ext cx="0" cy="0"/>
          <a:chOff x="0" y="0"/>
          <a:chExt cx="0" cy="0"/>
        </a:xfrm>
      </p:grpSpPr>
      <p:grpSp>
        <p:nvGrpSpPr>
          <p:cNvPr id="136" name="Shape 136"/>
          <p:cNvGrpSpPr/>
          <p:nvPr/>
        </p:nvGrpSpPr>
        <p:grpSpPr>
          <a:xfrm>
            <a:off x="7395202" y="-6"/>
            <a:ext cx="1748884" cy="4013021"/>
            <a:chOff x="7395202" y="-6"/>
            <a:chExt cx="1748884" cy="4013021"/>
          </a:xfrm>
        </p:grpSpPr>
        <p:sp>
          <p:nvSpPr>
            <p:cNvPr id="137" name="Shape 137"/>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8" name="Shape 138"/>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9" name="Shape 139"/>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0" name="Shape 140"/>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1" name="Shape 141"/>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
        <p:nvSpPr>
          <p:cNvPr id="142" name="Shape 142"/>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3" name="Shape 143"/>
          <p:cNvSpPr/>
          <p:nvPr/>
        </p:nvSpPr>
        <p:spPr>
          <a:xfrm rot="5400000">
            <a:off x="-262152" y="1526813"/>
            <a:ext cx="1340700" cy="816300"/>
          </a:xfrm>
          <a:prstGeom prst="parallelogram">
            <a:avLst>
              <a:gd name="adj" fmla="val 81897"/>
            </a:avLst>
          </a:prstGeom>
          <a:gradFill>
            <a:gsLst>
              <a:gs pos="0">
                <a:srgbClr val="33CCCC"/>
              </a:gs>
              <a:gs pos="100000">
                <a:srgbClr val="66FF33"/>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4" name="Shape 144"/>
          <p:cNvSpPr/>
          <p:nvPr/>
        </p:nvSpPr>
        <p:spPr>
          <a:xfrm rot="-5400000" flipH="1">
            <a:off x="-358955" y="3663589"/>
            <a:ext cx="1838400" cy="1120500"/>
          </a:xfrm>
          <a:prstGeom prst="parallelogram">
            <a:avLst>
              <a:gd name="adj" fmla="val 81897"/>
            </a:avLst>
          </a:prstGeom>
          <a:gradFill>
            <a:gsLst>
              <a:gs pos="0">
                <a:srgbClr val="FF0066"/>
              </a:gs>
              <a:gs pos="100000">
                <a:srgbClr val="FF9900"/>
              </a:gs>
            </a:gsLst>
            <a:lin ang="5400012"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5" name="Shape 145"/>
          <p:cNvSpPr/>
          <p:nvPr/>
        </p:nvSpPr>
        <p:spPr>
          <a:xfrm rot="-5400000">
            <a:off x="-199052" y="1206482"/>
            <a:ext cx="1018800" cy="620700"/>
          </a:xfrm>
          <a:prstGeom prst="parallelogram">
            <a:avLst>
              <a:gd name="adj" fmla="val 81897"/>
            </a:avLst>
          </a:prstGeom>
          <a:solidFill>
            <a:srgbClr val="FFFFFF">
              <a:alpha val="14229"/>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6" name="Shape 146"/>
          <p:cNvSpPr/>
          <p:nvPr/>
        </p:nvSpPr>
        <p:spPr>
          <a:xfrm rot="-5400000" flipH="1">
            <a:off x="472234" y="3024661"/>
            <a:ext cx="1272000" cy="775200"/>
          </a:xfrm>
          <a:prstGeom prst="parallelogram">
            <a:avLst>
              <a:gd name="adj" fmla="val 81897"/>
            </a:avLst>
          </a:prstGeom>
          <a:solidFill>
            <a:srgbClr val="0066FF">
              <a:alpha val="22690"/>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41F3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67088" y="912850"/>
            <a:ext cx="5972100" cy="636000"/>
          </a:xfrm>
          <a:prstGeom prst="rect">
            <a:avLst/>
          </a:prstGeom>
          <a:noFill/>
          <a:ln>
            <a:noFill/>
          </a:ln>
        </p:spPr>
        <p:txBody>
          <a:bodyPr wrap="square" lIns="91425" tIns="91425" rIns="91425" bIns="91425" anchor="b" anchorCtr="0"/>
          <a:lstStyle>
            <a:lvl1pPr lvl="0">
              <a:spcBef>
                <a:spcPts val="0"/>
              </a:spcBef>
              <a:buClr>
                <a:srgbClr val="FFFFFF"/>
              </a:buClr>
              <a:buSzPct val="100000"/>
              <a:buFont typeface="Hind"/>
              <a:buNone/>
              <a:defRPr sz="3000" b="1">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endParaRPr/>
          </a:p>
        </p:txBody>
      </p:sp>
      <p:sp>
        <p:nvSpPr>
          <p:cNvPr id="7" name="Shape 7"/>
          <p:cNvSpPr txBox="1">
            <a:spLocks noGrp="1"/>
          </p:cNvSpPr>
          <p:nvPr>
            <p:ph type="body" idx="1"/>
          </p:nvPr>
        </p:nvSpPr>
        <p:spPr>
          <a:xfrm>
            <a:off x="1067088" y="1650548"/>
            <a:ext cx="5972100" cy="2764500"/>
          </a:xfrm>
          <a:prstGeom prst="rect">
            <a:avLst/>
          </a:prstGeom>
          <a:noFill/>
          <a:ln>
            <a:noFill/>
          </a:ln>
        </p:spPr>
        <p:txBody>
          <a:bodyPr wrap="square" lIns="91425" tIns="91425" rIns="91425" bIns="91425" anchor="t" anchorCtr="0"/>
          <a:lstStyle>
            <a:lvl1pPr lvl="0">
              <a:spcBef>
                <a:spcPts val="600"/>
              </a:spcBef>
              <a:buClr>
                <a:srgbClr val="1C4587"/>
              </a:buClr>
              <a:buSzPct val="100000"/>
              <a:buFont typeface="Hind"/>
              <a:buChar char="›"/>
              <a:defRPr sz="2400">
                <a:solidFill>
                  <a:srgbClr val="FFFFFF"/>
                </a:solidFill>
                <a:latin typeface="Hind"/>
                <a:ea typeface="Hind"/>
                <a:cs typeface="Hind"/>
                <a:sym typeface="Hind"/>
              </a:defRPr>
            </a:lvl1pPr>
            <a:lvl2pPr lvl="1">
              <a:spcBef>
                <a:spcPts val="480"/>
              </a:spcBef>
              <a:buClr>
                <a:srgbClr val="1C4587"/>
              </a:buClr>
              <a:buSzPct val="100000"/>
              <a:buFont typeface="Hind"/>
              <a:buChar char="›"/>
              <a:defRPr sz="2400">
                <a:solidFill>
                  <a:srgbClr val="FFFFFF"/>
                </a:solidFill>
                <a:latin typeface="Hind"/>
                <a:ea typeface="Hind"/>
                <a:cs typeface="Hind"/>
                <a:sym typeface="Hind"/>
              </a:defRPr>
            </a:lvl2pPr>
            <a:lvl3pPr lvl="2">
              <a:spcBef>
                <a:spcPts val="480"/>
              </a:spcBef>
              <a:buClr>
                <a:srgbClr val="1C4587"/>
              </a:buClr>
              <a:buSzPct val="100000"/>
              <a:buFont typeface="Hind"/>
              <a:buChar char="›"/>
              <a:defRPr sz="2400">
                <a:solidFill>
                  <a:srgbClr val="FFFFFF"/>
                </a:solidFill>
                <a:latin typeface="Hind"/>
                <a:ea typeface="Hind"/>
                <a:cs typeface="Hind"/>
                <a:sym typeface="Hind"/>
              </a:defRPr>
            </a:lvl3pPr>
            <a:lvl4pPr lvl="3">
              <a:spcBef>
                <a:spcPts val="360"/>
              </a:spcBef>
              <a:buClr>
                <a:srgbClr val="1C4587"/>
              </a:buClr>
              <a:buSzPct val="100000"/>
              <a:buFont typeface="Hind"/>
              <a:buChar char="›"/>
              <a:defRPr sz="2400">
                <a:solidFill>
                  <a:srgbClr val="FFFFFF"/>
                </a:solidFill>
                <a:latin typeface="Hind"/>
                <a:ea typeface="Hind"/>
                <a:cs typeface="Hind"/>
                <a:sym typeface="Hind"/>
              </a:defRPr>
            </a:lvl4pPr>
            <a:lvl5pPr lvl="4">
              <a:spcBef>
                <a:spcPts val="360"/>
              </a:spcBef>
              <a:buClr>
                <a:srgbClr val="1C4587"/>
              </a:buClr>
              <a:buSzPct val="100000"/>
              <a:buFont typeface="Hind"/>
              <a:buChar char="›"/>
              <a:defRPr sz="2400">
                <a:solidFill>
                  <a:srgbClr val="FFFFFF"/>
                </a:solidFill>
                <a:latin typeface="Hind"/>
                <a:ea typeface="Hind"/>
                <a:cs typeface="Hind"/>
                <a:sym typeface="Hind"/>
              </a:defRPr>
            </a:lvl5pPr>
            <a:lvl6pPr lvl="5">
              <a:spcBef>
                <a:spcPts val="360"/>
              </a:spcBef>
              <a:buClr>
                <a:srgbClr val="1C4587"/>
              </a:buClr>
              <a:buSzPct val="100000"/>
              <a:buFont typeface="Hind"/>
              <a:buChar char="›"/>
              <a:defRPr sz="2400">
                <a:solidFill>
                  <a:srgbClr val="FFFFFF"/>
                </a:solidFill>
                <a:latin typeface="Hind"/>
                <a:ea typeface="Hind"/>
                <a:cs typeface="Hind"/>
                <a:sym typeface="Hind"/>
              </a:defRPr>
            </a:lvl6pPr>
            <a:lvl7pPr lvl="6">
              <a:spcBef>
                <a:spcPts val="360"/>
              </a:spcBef>
              <a:buClr>
                <a:srgbClr val="1C4587"/>
              </a:buClr>
              <a:buSzPct val="100000"/>
              <a:buFont typeface="Hind"/>
              <a:buChar char="›"/>
              <a:defRPr sz="2400">
                <a:solidFill>
                  <a:srgbClr val="FFFFFF"/>
                </a:solidFill>
                <a:latin typeface="Hind"/>
                <a:ea typeface="Hind"/>
                <a:cs typeface="Hind"/>
                <a:sym typeface="Hind"/>
              </a:defRPr>
            </a:lvl7pPr>
            <a:lvl8pPr lvl="7">
              <a:spcBef>
                <a:spcPts val="360"/>
              </a:spcBef>
              <a:buClr>
                <a:srgbClr val="1C4587"/>
              </a:buClr>
              <a:buSzPct val="100000"/>
              <a:buFont typeface="Hind"/>
              <a:buChar char="›"/>
              <a:defRPr sz="2400">
                <a:solidFill>
                  <a:srgbClr val="FFFFFF"/>
                </a:solidFill>
                <a:latin typeface="Hind"/>
                <a:ea typeface="Hind"/>
                <a:cs typeface="Hind"/>
                <a:sym typeface="Hind"/>
              </a:defRPr>
            </a:lvl8pPr>
            <a:lvl9pPr lvl="8">
              <a:spcBef>
                <a:spcPts val="360"/>
              </a:spcBef>
              <a:buClr>
                <a:srgbClr val="1C4587"/>
              </a:buClr>
              <a:buSzPct val="100000"/>
              <a:buFont typeface="Hind"/>
              <a:buChar char="»"/>
              <a:defRPr sz="2400">
                <a:solidFill>
                  <a:srgbClr val="FFFFFF"/>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 id="2147483657"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mailto:Ingrid.mula@gmail.co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mailto:ingrid.mula@udg.edu"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hyperlink" Target="http://www.platform.ue4sd.eu/" TargetMode="External"/><Relationship Id="rId4" Type="http://schemas.openxmlformats.org/officeDocument/2006/relationships/hyperlink" Target="http://www.ue4s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2328150" y="1991825"/>
            <a:ext cx="4487700" cy="1159800"/>
          </a:xfrm>
          <a:prstGeom prst="rect">
            <a:avLst/>
          </a:prstGeom>
        </p:spPr>
        <p:txBody>
          <a:bodyPr wrap="square" lIns="91425" tIns="91425" rIns="91425" bIns="91425" anchor="ctr" anchorCtr="0">
            <a:noAutofit/>
          </a:bodyPr>
          <a:lstStyle/>
          <a:p>
            <a:pPr lvl="0"/>
            <a:r>
              <a:rPr lang="es-ES_tradnl" dirty="0" smtClean="0"/>
              <a:t/>
            </a:r>
            <a:br>
              <a:rPr lang="es-ES_tradnl" dirty="0" smtClean="0"/>
            </a:br>
            <a:r>
              <a:rPr lang="es-ES_tradnl" dirty="0" smtClean="0"/>
              <a:t>Universidad y desarrollo sostenible</a:t>
            </a:r>
            <a:br>
              <a:rPr lang="es-ES_tradnl" dirty="0" smtClean="0"/>
            </a:br>
            <a:r>
              <a:rPr lang="es-ES_tradnl" sz="2400" dirty="0" smtClean="0"/>
              <a:t>Experiencias de desarrollo profesional </a:t>
            </a:r>
            <a:br>
              <a:rPr lang="es-ES_tradnl" sz="2400" dirty="0" smtClean="0"/>
            </a:br>
            <a:r>
              <a:rPr lang="es-ES_tradnl" dirty="0" smtClean="0"/>
              <a:t/>
            </a:r>
            <a:br>
              <a:rPr lang="es-ES_tradnl" dirty="0" smtClean="0"/>
            </a:br>
            <a:r>
              <a:rPr lang="es-ES_tradnl" sz="1400" dirty="0" smtClean="0"/>
              <a:t>Ingrid </a:t>
            </a:r>
            <a:r>
              <a:rPr lang="es-ES_tradnl" sz="1400" dirty="0" err="1" smtClean="0"/>
              <a:t>Mulà</a:t>
            </a:r>
            <a:r>
              <a:rPr lang="es-ES_tradnl" sz="1400" dirty="0" smtClean="0"/>
              <a:t> Pons de </a:t>
            </a:r>
            <a:r>
              <a:rPr lang="es-ES_tradnl" sz="1400" dirty="0" err="1" smtClean="0"/>
              <a:t>Vall</a:t>
            </a:r>
            <a:r>
              <a:rPr lang="es-ES_tradnl" sz="1400" dirty="0" smtClean="0"/>
              <a:t/>
            </a:r>
            <a:br>
              <a:rPr lang="es-ES_tradnl" sz="1400" dirty="0" smtClean="0"/>
            </a:br>
            <a:r>
              <a:rPr lang="es-ES" sz="1400" dirty="0"/>
              <a:t>Conferencia internacional RED-U 2017</a:t>
            </a:r>
            <a:br>
              <a:rPr lang="es-ES" sz="1400" dirty="0"/>
            </a:br>
            <a:r>
              <a:rPr lang="es-ES" sz="1400" dirty="0"/>
              <a:t>13 y 14 de Noviembre</a:t>
            </a:r>
            <a:br>
              <a:rPr lang="es-ES" sz="1400" dirty="0"/>
            </a:br>
            <a:r>
              <a:rPr lang="es-ES" sz="1400" dirty="0"/>
              <a:t>Bilbao</a:t>
            </a:r>
            <a:r>
              <a:rPr lang="es-ES_tradnl" sz="1400" dirty="0" smtClean="0"/>
              <a:t/>
            </a:r>
            <a:br>
              <a:rPr lang="es-ES_tradnl" sz="1400" dirty="0" smtClean="0"/>
            </a:b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51520" y="339502"/>
            <a:ext cx="8280920" cy="636000"/>
          </a:xfrm>
          <a:prstGeom prst="rect">
            <a:avLst/>
          </a:prstGeom>
        </p:spPr>
        <p:txBody>
          <a:bodyPr wrap="square" lIns="91425" tIns="91425" rIns="91425" bIns="91425" anchor="b" anchorCtr="0">
            <a:noAutofit/>
          </a:bodyPr>
          <a:lstStyle/>
          <a:p>
            <a:pPr lvl="0">
              <a:spcBef>
                <a:spcPts val="1000"/>
              </a:spcBef>
              <a:spcAft>
                <a:spcPts val="1000"/>
              </a:spcAft>
              <a:buClr>
                <a:srgbClr val="1C4587"/>
              </a:buClr>
            </a:pPr>
            <a:r>
              <a:rPr lang="en" dirty="0" smtClean="0">
                <a:solidFill>
                  <a:srgbClr val="FFFF00"/>
                </a:solidFill>
              </a:rPr>
              <a:t/>
            </a:r>
            <a:br>
              <a:rPr lang="en" dirty="0" smtClean="0">
                <a:solidFill>
                  <a:srgbClr val="FFFF00"/>
                </a:solidFill>
              </a:rPr>
            </a:br>
            <a:r>
              <a:rPr lang="en" dirty="0" smtClean="0">
                <a:solidFill>
                  <a:srgbClr val="FFFF00"/>
                </a:solidFill>
              </a:rPr>
              <a:t>Desarrollo profesional </a:t>
            </a:r>
            <a:r>
              <a:rPr lang="en" dirty="0">
                <a:solidFill>
                  <a:srgbClr val="FFFF00"/>
                </a:solidFill>
                <a:highlight>
                  <a:srgbClr val="FF0066"/>
                </a:highlight>
              </a:rPr>
              <a:t>en EDS</a:t>
            </a:r>
          </a:p>
        </p:txBody>
      </p:sp>
      <p:sp>
        <p:nvSpPr>
          <p:cNvPr id="6" name="Shape 158"/>
          <p:cNvSpPr txBox="1">
            <a:spLocks noGrp="1"/>
          </p:cNvSpPr>
          <p:nvPr>
            <p:ph type="body" idx="2"/>
          </p:nvPr>
        </p:nvSpPr>
        <p:spPr>
          <a:xfrm>
            <a:off x="755576" y="1275606"/>
            <a:ext cx="6768752" cy="2869800"/>
          </a:xfrm>
          <a:prstGeom prst="rect">
            <a:avLst/>
          </a:prstGeom>
        </p:spPr>
        <p:txBody>
          <a:bodyPr wrap="square" lIns="91425" tIns="91425" rIns="91425" bIns="91425" anchor="t" anchorCtr="0">
            <a:noAutofit/>
          </a:bodyPr>
          <a:lstStyle/>
          <a:p>
            <a:pPr>
              <a:buNone/>
            </a:pPr>
            <a:r>
              <a:rPr lang="en" sz="1400" b="1" dirty="0" smtClean="0">
                <a:solidFill>
                  <a:schemeClr val="bg1"/>
                </a:solidFill>
              </a:rPr>
              <a:t>Capacidades </a:t>
            </a:r>
            <a:r>
              <a:rPr lang="en" sz="1400" b="1" dirty="0">
                <a:solidFill>
                  <a:schemeClr val="bg1"/>
                </a:solidFill>
              </a:rPr>
              <a:t>individuales </a:t>
            </a:r>
            <a:r>
              <a:rPr lang="en" sz="1400" b="1" dirty="0" smtClean="0">
                <a:solidFill>
                  <a:schemeClr val="bg1"/>
                </a:solidFill>
              </a:rPr>
              <a:t> (nuevos elementos en el sistema) </a:t>
            </a:r>
            <a:r>
              <a:rPr lang="en" sz="1400" b="1" dirty="0" smtClean="0">
                <a:solidFill>
                  <a:schemeClr val="bg1"/>
                </a:solidFill>
                <a:sym typeface="Wingdings"/>
              </a:rPr>
              <a:t> </a:t>
            </a:r>
            <a:r>
              <a:rPr lang="en" sz="1400" b="1" dirty="0">
                <a:solidFill>
                  <a:srgbClr val="FFFF00"/>
                </a:solidFill>
                <a:sym typeface="Wingdings"/>
              </a:rPr>
              <a:t>aprendizaje y cambio </a:t>
            </a:r>
            <a:r>
              <a:rPr lang="en" sz="1400" b="1" dirty="0" smtClean="0">
                <a:solidFill>
                  <a:srgbClr val="FFFF00"/>
                </a:solidFill>
                <a:sym typeface="Wingdings"/>
              </a:rPr>
              <a:t>institucional (alterar el sistema)</a:t>
            </a:r>
          </a:p>
          <a:p>
            <a:pPr>
              <a:buNone/>
            </a:pPr>
            <a:endParaRPr lang="en" sz="1400" b="1" dirty="0" smtClean="0">
              <a:solidFill>
                <a:srgbClr val="FFFF00"/>
              </a:solidFill>
              <a:sym typeface="Wingdings"/>
            </a:endParaRPr>
          </a:p>
          <a:p>
            <a:pPr marL="285750" lvl="2" indent="-285750">
              <a:spcBef>
                <a:spcPts val="600"/>
              </a:spcBef>
              <a:spcAft>
                <a:spcPts val="600"/>
              </a:spcAft>
              <a:buFont typeface="Arial" panose="020B0604020202020204" pitchFamily="34" charset="0"/>
              <a:buChar char="•"/>
            </a:pPr>
            <a:r>
              <a:rPr lang="es-ES_tradnl" sz="1400" b="1" dirty="0" smtClean="0">
                <a:solidFill>
                  <a:schemeClr val="bg1"/>
                </a:solidFill>
                <a:sym typeface="Wingdings"/>
              </a:rPr>
              <a:t>Nuevos </a:t>
            </a:r>
            <a:r>
              <a:rPr lang="es-ES_tradnl" sz="1400" b="1" dirty="0" smtClean="0">
                <a:solidFill>
                  <a:srgbClr val="FFFF00"/>
                </a:solidFill>
                <a:sym typeface="Wingdings"/>
              </a:rPr>
              <a:t>enfoques pedagógicos </a:t>
            </a:r>
            <a:r>
              <a:rPr lang="es-ES_tradnl" sz="1400" b="1" dirty="0" smtClean="0">
                <a:solidFill>
                  <a:schemeClr val="bg1"/>
                </a:solidFill>
                <a:sym typeface="Wingdings"/>
              </a:rPr>
              <a:t>en las disciplinas</a:t>
            </a:r>
          </a:p>
          <a:p>
            <a:pPr marL="285750" lvl="2" indent="-285750">
              <a:spcBef>
                <a:spcPts val="600"/>
              </a:spcBef>
              <a:spcAft>
                <a:spcPts val="600"/>
              </a:spcAft>
              <a:buFont typeface="Arial" panose="020B0604020202020204" pitchFamily="34" charset="0"/>
              <a:buChar char="•"/>
            </a:pPr>
            <a:r>
              <a:rPr lang="es-ES_tradnl" sz="1400" b="1" dirty="0" smtClean="0">
                <a:solidFill>
                  <a:srgbClr val="FFFF00"/>
                </a:solidFill>
                <a:sym typeface="Wingdings"/>
              </a:rPr>
              <a:t>Metodologías</a:t>
            </a:r>
            <a:r>
              <a:rPr lang="es-ES_tradnl" sz="1400" b="1" dirty="0" smtClean="0">
                <a:solidFill>
                  <a:schemeClr val="bg1"/>
                </a:solidFill>
                <a:sym typeface="Wingdings"/>
              </a:rPr>
              <a:t> de EDS en contenido especializado</a:t>
            </a:r>
          </a:p>
          <a:p>
            <a:pPr marL="285750" lvl="2" indent="-285750">
              <a:spcBef>
                <a:spcPts val="600"/>
              </a:spcBef>
              <a:spcAft>
                <a:spcPts val="600"/>
              </a:spcAft>
              <a:buFont typeface="Arial" panose="020B0604020202020204" pitchFamily="34" charset="0"/>
              <a:buChar char="•"/>
            </a:pPr>
            <a:r>
              <a:rPr lang="es-ES_tradnl" sz="1400" b="1" dirty="0" smtClean="0">
                <a:solidFill>
                  <a:srgbClr val="FFFF00"/>
                </a:solidFill>
                <a:sym typeface="Wingdings"/>
              </a:rPr>
              <a:t>Competencias, resultados </a:t>
            </a:r>
            <a:r>
              <a:rPr lang="es-ES_tradnl" sz="1400" b="1" dirty="0" smtClean="0">
                <a:solidFill>
                  <a:schemeClr val="bg1"/>
                </a:solidFill>
                <a:sym typeface="Wingdings"/>
              </a:rPr>
              <a:t> de aprendizaje y </a:t>
            </a:r>
            <a:r>
              <a:rPr lang="es-ES_tradnl" sz="1400" b="1" dirty="0" smtClean="0">
                <a:solidFill>
                  <a:srgbClr val="FFFF00"/>
                </a:solidFill>
                <a:sym typeface="Wingdings"/>
              </a:rPr>
              <a:t>sistemas de evaluación </a:t>
            </a:r>
            <a:r>
              <a:rPr lang="es-ES_tradnl" sz="1400" b="1" dirty="0" smtClean="0">
                <a:solidFill>
                  <a:schemeClr val="bg1"/>
                </a:solidFill>
                <a:sym typeface="Wingdings"/>
              </a:rPr>
              <a:t>diferentes</a:t>
            </a:r>
          </a:p>
          <a:p>
            <a:pPr marL="285750" lvl="2" indent="-285750">
              <a:spcBef>
                <a:spcPts val="600"/>
              </a:spcBef>
              <a:spcAft>
                <a:spcPts val="600"/>
              </a:spcAft>
              <a:buFont typeface="Arial" panose="020B0604020202020204" pitchFamily="34" charset="0"/>
              <a:buChar char="•"/>
            </a:pPr>
            <a:r>
              <a:rPr lang="es-ES_tradnl" sz="1400" b="1" dirty="0" smtClean="0">
                <a:solidFill>
                  <a:schemeClr val="bg1"/>
                </a:solidFill>
                <a:sym typeface="Wingdings"/>
              </a:rPr>
              <a:t>Relaciones de </a:t>
            </a:r>
            <a:r>
              <a:rPr lang="es-ES_tradnl" sz="1400" b="1" dirty="0" smtClean="0">
                <a:solidFill>
                  <a:srgbClr val="FFFF00"/>
                </a:solidFill>
                <a:sym typeface="Wingdings"/>
              </a:rPr>
              <a:t>poder</a:t>
            </a:r>
            <a:r>
              <a:rPr lang="es-ES_tradnl" sz="1400" b="1" dirty="0" smtClean="0">
                <a:solidFill>
                  <a:schemeClr val="bg1"/>
                </a:solidFill>
                <a:sym typeface="Wingdings"/>
              </a:rPr>
              <a:t> y </a:t>
            </a:r>
            <a:r>
              <a:rPr lang="es-ES_tradnl" sz="1400" b="1" dirty="0" smtClean="0">
                <a:solidFill>
                  <a:srgbClr val="FFFF00"/>
                </a:solidFill>
                <a:sym typeface="Wingdings"/>
              </a:rPr>
              <a:t>participación </a:t>
            </a:r>
            <a:r>
              <a:rPr lang="es-ES_tradnl" sz="1400" b="1" dirty="0" smtClean="0">
                <a:solidFill>
                  <a:schemeClr val="bg1"/>
                </a:solidFill>
                <a:sym typeface="Wingdings"/>
              </a:rPr>
              <a:t>del alumnado</a:t>
            </a:r>
          </a:p>
          <a:p>
            <a:pPr marL="285750" lvl="2" indent="-285750">
              <a:spcBef>
                <a:spcPts val="600"/>
              </a:spcBef>
              <a:spcAft>
                <a:spcPts val="600"/>
              </a:spcAft>
              <a:buFont typeface="Arial" panose="020B0604020202020204" pitchFamily="34" charset="0"/>
              <a:buChar char="•"/>
            </a:pPr>
            <a:r>
              <a:rPr lang="es-ES_tradnl" sz="1400" b="1" dirty="0" smtClean="0">
                <a:solidFill>
                  <a:schemeClr val="bg1"/>
                </a:solidFill>
                <a:sym typeface="Wingdings"/>
              </a:rPr>
              <a:t>Articulación de la sostenibilidad en diferentes </a:t>
            </a:r>
            <a:r>
              <a:rPr lang="es-ES_tradnl" sz="1400" b="1" dirty="0" smtClean="0">
                <a:solidFill>
                  <a:srgbClr val="FFFF00"/>
                </a:solidFill>
                <a:sym typeface="Wingdings"/>
              </a:rPr>
              <a:t>profesiones</a:t>
            </a:r>
          </a:p>
          <a:p>
            <a:pPr marL="285750" lvl="2" indent="-285750">
              <a:spcBef>
                <a:spcPts val="600"/>
              </a:spcBef>
              <a:spcAft>
                <a:spcPts val="600"/>
              </a:spcAft>
              <a:buFont typeface="Arial" panose="020B0604020202020204" pitchFamily="34" charset="0"/>
              <a:buChar char="•"/>
            </a:pPr>
            <a:r>
              <a:rPr lang="es-ES_tradnl" sz="1400" b="1" dirty="0" smtClean="0">
                <a:solidFill>
                  <a:schemeClr val="bg1"/>
                </a:solidFill>
                <a:sym typeface="Wingdings"/>
              </a:rPr>
              <a:t>Aprendizaje </a:t>
            </a:r>
            <a:r>
              <a:rPr lang="es-ES_tradnl" sz="1400" b="1" dirty="0" smtClean="0">
                <a:solidFill>
                  <a:srgbClr val="FFFF00"/>
                </a:solidFill>
                <a:sym typeface="Wingdings"/>
              </a:rPr>
              <a:t>cambio</a:t>
            </a:r>
            <a:r>
              <a:rPr lang="es-ES_tradnl" sz="1400" b="1" dirty="0" smtClean="0">
                <a:solidFill>
                  <a:schemeClr val="bg1"/>
                </a:solidFill>
                <a:sym typeface="Wingdings"/>
              </a:rPr>
              <a:t> institucional</a:t>
            </a:r>
          </a:p>
          <a:p>
            <a:pPr marL="285750" indent="-285750">
              <a:buFont typeface="Wingdings" panose="05000000000000000000" pitchFamily="2" charset="2"/>
              <a:buChar char="q"/>
            </a:pPr>
            <a:endParaRPr lang="es-ES_tradnl" sz="1400" b="1" dirty="0" smtClean="0">
              <a:solidFill>
                <a:srgbClr val="FFFF00"/>
              </a:solidFill>
              <a:sym typeface="Wingdings"/>
            </a:endParaRPr>
          </a:p>
          <a:p>
            <a:pPr marL="285750" indent="-285750">
              <a:buFont typeface="Wingdings" panose="05000000000000000000" pitchFamily="2" charset="2"/>
              <a:buChar char="q"/>
            </a:pPr>
            <a:endParaRPr lang="en" sz="1400" b="1" dirty="0" smtClean="0">
              <a:solidFill>
                <a:srgbClr val="FFFF00"/>
              </a:solidFill>
              <a:sym typeface="Wingdings"/>
            </a:endParaRPr>
          </a:p>
          <a:p>
            <a:pPr marL="285750" indent="-285750">
              <a:buFont typeface="Wingdings" panose="05000000000000000000" pitchFamily="2" charset="2"/>
              <a:buChar char="Ø"/>
            </a:pPr>
            <a:endParaRPr lang="en" sz="1400" b="1" dirty="0">
              <a:solidFill>
                <a:srgbClr val="FFFF00"/>
              </a:solidFill>
              <a:sym typeface="Wingdings"/>
            </a:endParaRPr>
          </a:p>
          <a:p>
            <a:pPr marL="171450" indent="-171450"/>
            <a:endParaRPr lang="en" sz="1400" b="1" dirty="0" smtClean="0">
              <a:solidFill>
                <a:srgbClr val="FFFF00"/>
              </a:solidFill>
            </a:endParaRPr>
          </a:p>
          <a:p>
            <a:pPr>
              <a:buNone/>
            </a:pPr>
            <a:endParaRPr lang="en" sz="1400" b="1" dirty="0" smtClean="0">
              <a:solidFill>
                <a:srgbClr val="FFFF00"/>
              </a:solidFill>
              <a:sym typeface="Wingdings"/>
            </a:endParaRPr>
          </a:p>
          <a:p>
            <a:pPr>
              <a:buNone/>
            </a:pPr>
            <a:endParaRPr lang="en" sz="1400" b="1" dirty="0" smtClean="0">
              <a:solidFill>
                <a:srgbClr val="FFFF00"/>
              </a:solidFill>
              <a:sym typeface="Wingdings"/>
            </a:endParaRPr>
          </a:p>
          <a:p>
            <a:pPr marL="171450" indent="-171450"/>
            <a:endParaRPr lang="en" sz="1400" b="1" dirty="0">
              <a:solidFill>
                <a:schemeClr val="bg1"/>
              </a:solidFill>
              <a:sym typeface="Wingdings"/>
            </a:endParaRPr>
          </a:p>
          <a:p>
            <a:pPr marL="171450" indent="-171450"/>
            <a:endParaRPr lang="en" sz="1400" b="1" dirty="0" smtClean="0">
              <a:solidFill>
                <a:schemeClr val="bg1"/>
              </a:solidFill>
              <a:sym typeface="Wingdings"/>
            </a:endParaRPr>
          </a:p>
          <a:p>
            <a:pPr>
              <a:buNone/>
            </a:pPr>
            <a:endParaRPr lang="en" sz="1400" b="1" dirty="0" smtClean="0">
              <a:solidFill>
                <a:schemeClr val="bg1"/>
              </a:solidFill>
              <a:sym typeface="Wingdings"/>
            </a:endParaRPr>
          </a:p>
          <a:p>
            <a:pPr marL="171450" indent="-171450"/>
            <a:endParaRPr lang="en" sz="1200" b="1" dirty="0" smtClean="0">
              <a:solidFill>
                <a:schemeClr val="bg1"/>
              </a:solidFill>
            </a:endParaRPr>
          </a:p>
          <a:p>
            <a:pPr marL="171450" indent="-171450"/>
            <a:endParaRPr lang="en" sz="1200" b="1" dirty="0" smtClean="0">
              <a:solidFill>
                <a:schemeClr val="bg1"/>
              </a:solidFill>
            </a:endParaRPr>
          </a:p>
          <a:p>
            <a:pPr marL="171450" indent="-171450"/>
            <a:endParaRPr lang="en" sz="1200" dirty="0" smtClean="0">
              <a:solidFill>
                <a:schemeClr val="bg1"/>
              </a:solidFill>
            </a:endParaRPr>
          </a:p>
        </p:txBody>
      </p:sp>
    </p:spTree>
    <p:extLst>
      <p:ext uri="{BB962C8B-B14F-4D97-AF65-F5344CB8AC3E}">
        <p14:creationId xmlns:p14="http://schemas.microsoft.com/office/powerpoint/2010/main" val="111001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9502"/>
            <a:ext cx="1800200" cy="4380416"/>
          </a:xfrm>
        </p:spPr>
        <p:txBody>
          <a:bodyPr/>
          <a:lstStyle/>
          <a:p>
            <a:pPr marL="0" indent="0"/>
            <a:r>
              <a:rPr lang="en-US" sz="1600" dirty="0" smtClean="0">
                <a:solidFill>
                  <a:srgbClr val="FFFF00"/>
                </a:solidFill>
              </a:rPr>
              <a:t>24 </a:t>
            </a:r>
            <a:r>
              <a:rPr lang="en-US" sz="1600" dirty="0" err="1" smtClean="0">
                <a:solidFill>
                  <a:srgbClr val="FFFF00"/>
                </a:solidFill>
              </a:rPr>
              <a:t>ejemplos</a:t>
            </a:r>
            <a:r>
              <a:rPr lang="en-US" sz="1600" dirty="0" smtClean="0">
                <a:solidFill>
                  <a:srgbClr val="FFFF00"/>
                </a:solidFill>
              </a:rPr>
              <a:t> de </a:t>
            </a:r>
            <a:r>
              <a:rPr lang="en-US" sz="1600" dirty="0" err="1" smtClean="0">
                <a:solidFill>
                  <a:srgbClr val="FFFF00"/>
                </a:solidFill>
              </a:rPr>
              <a:t>buenas</a:t>
            </a:r>
            <a:r>
              <a:rPr lang="en-US" sz="1600" dirty="0" smtClean="0">
                <a:solidFill>
                  <a:srgbClr val="FFFF00"/>
                </a:solidFill>
              </a:rPr>
              <a:t> </a:t>
            </a:r>
            <a:r>
              <a:rPr lang="en-US" sz="1600" dirty="0" err="1" smtClean="0">
                <a:solidFill>
                  <a:srgbClr val="FFFF00"/>
                </a:solidFill>
              </a:rPr>
              <a:t>prácticas</a:t>
            </a:r>
            <a:r>
              <a:rPr lang="en-US" sz="1600" dirty="0" smtClean="0">
                <a:solidFill>
                  <a:srgbClr val="FFFF00"/>
                </a:solidFill>
              </a:rPr>
              <a:t> </a:t>
            </a:r>
            <a:r>
              <a:rPr lang="en-US" sz="1600" dirty="0" err="1" smtClean="0">
                <a:solidFill>
                  <a:srgbClr val="FFFF00"/>
                </a:solidFill>
              </a:rPr>
              <a:t>seleccionados</a:t>
            </a:r>
            <a:r>
              <a:rPr lang="en-US" sz="1600" dirty="0" smtClean="0">
                <a:solidFill>
                  <a:srgbClr val="FFFF00"/>
                </a:solidFill>
              </a:rPr>
              <a:t> </a:t>
            </a:r>
            <a:br>
              <a:rPr lang="en-US" sz="1600" dirty="0" smtClean="0">
                <a:solidFill>
                  <a:srgbClr val="FFFF00"/>
                </a:solidFill>
              </a:rPr>
            </a:br>
            <a:r>
              <a:rPr lang="en-US" sz="1600" dirty="0" smtClean="0">
                <a:solidFill>
                  <a:srgbClr val="FFFF00"/>
                </a:solidFill>
              </a:rPr>
              <a:t>con un </a:t>
            </a:r>
            <a:r>
              <a:rPr lang="en-US" sz="1600" dirty="0" err="1" smtClean="0">
                <a:solidFill>
                  <a:srgbClr val="FFFF00"/>
                </a:solidFill>
              </a:rPr>
              <a:t>enfoque</a:t>
            </a:r>
            <a:r>
              <a:rPr lang="en-US" sz="1600" dirty="0" smtClean="0">
                <a:solidFill>
                  <a:srgbClr val="FFFF00"/>
                </a:solidFill>
              </a:rPr>
              <a:t> </a:t>
            </a:r>
            <a:r>
              <a:rPr lang="en-US" sz="1600" dirty="0" err="1" smtClean="0">
                <a:solidFill>
                  <a:srgbClr val="FFFF00"/>
                </a:solidFill>
              </a:rPr>
              <a:t>claro</a:t>
            </a:r>
            <a:r>
              <a:rPr lang="en-US" sz="1600" dirty="0" smtClean="0">
                <a:solidFill>
                  <a:srgbClr val="FFFF00"/>
                </a:solidFill>
              </a:rPr>
              <a:t> en EDS y  </a:t>
            </a:r>
            <a:r>
              <a:rPr lang="en-US" sz="1600" dirty="0" err="1" smtClean="0">
                <a:solidFill>
                  <a:srgbClr val="FFFF00"/>
                </a:solidFill>
              </a:rPr>
              <a:t>centrados</a:t>
            </a:r>
            <a:r>
              <a:rPr lang="en-US" sz="1600" dirty="0" smtClean="0">
                <a:solidFill>
                  <a:srgbClr val="FFFF00"/>
                </a:solidFill>
              </a:rPr>
              <a:t> en </a:t>
            </a:r>
            <a:r>
              <a:rPr lang="en-US" sz="1600" dirty="0" err="1" smtClean="0">
                <a:solidFill>
                  <a:srgbClr val="FFFF00"/>
                </a:solidFill>
              </a:rPr>
              <a:t>desarrollar</a:t>
            </a:r>
            <a:r>
              <a:rPr lang="en-US" sz="1600" dirty="0" smtClean="0">
                <a:solidFill>
                  <a:srgbClr val="FFFF00"/>
                </a:solidFill>
              </a:rPr>
              <a:t> </a:t>
            </a:r>
            <a:r>
              <a:rPr lang="en-US" sz="1600" dirty="0" err="1" smtClean="0">
                <a:solidFill>
                  <a:srgbClr val="FFFF00"/>
                </a:solidFill>
              </a:rPr>
              <a:t>competencias</a:t>
            </a:r>
            <a:r>
              <a:rPr lang="en-US" sz="1600" dirty="0" smtClean="0">
                <a:solidFill>
                  <a:srgbClr val="FFFF00"/>
                </a:solidFill>
              </a:rPr>
              <a:t> de EDS en el </a:t>
            </a:r>
            <a:r>
              <a:rPr lang="en-US" sz="1600" dirty="0" err="1" smtClean="0">
                <a:solidFill>
                  <a:srgbClr val="FFFF00"/>
                </a:solidFill>
              </a:rPr>
              <a:t>profesorado</a:t>
            </a:r>
            <a:r>
              <a:rPr lang="en-US" sz="1600" dirty="0" smtClean="0">
                <a:solidFill>
                  <a:srgbClr val="FFFF00"/>
                </a:solidFill>
              </a:rPr>
              <a:t> </a:t>
            </a:r>
            <a:r>
              <a:rPr lang="en-US" sz="1600" dirty="0" err="1" smtClean="0">
                <a:solidFill>
                  <a:srgbClr val="FFFF00"/>
                </a:solidFill>
              </a:rPr>
              <a:t>universitario</a:t>
            </a:r>
            <a:r>
              <a:rPr lang="en-US" sz="1600" dirty="0" smtClean="0">
                <a:solidFill>
                  <a:srgbClr val="FFFF00"/>
                </a:solidFill>
              </a:rPr>
              <a:t> (de un total de 67 </a:t>
            </a:r>
            <a:r>
              <a:rPr lang="en-US" sz="1600" dirty="0" err="1" smtClean="0">
                <a:solidFill>
                  <a:srgbClr val="FFFF00"/>
                </a:solidFill>
              </a:rPr>
              <a:t>ejemplos</a:t>
            </a:r>
            <a:r>
              <a:rPr lang="en-US" sz="1600" dirty="0" smtClean="0">
                <a:solidFill>
                  <a:srgbClr val="FFFF00"/>
                </a:solidFill>
              </a:rPr>
              <a:t> </a:t>
            </a:r>
            <a:r>
              <a:rPr lang="en-US" sz="1600" dirty="0" err="1" smtClean="0">
                <a:solidFill>
                  <a:srgbClr val="FFFF00"/>
                </a:solidFill>
              </a:rPr>
              <a:t>identificados</a:t>
            </a:r>
            <a:r>
              <a:rPr lang="en-US" sz="1600" dirty="0" smtClean="0">
                <a:solidFill>
                  <a:srgbClr val="FFFF00"/>
                </a:solidFill>
              </a:rPr>
              <a:t>)</a:t>
            </a:r>
            <a:r>
              <a:rPr lang="en-US" sz="1600" dirty="0">
                <a:solidFill>
                  <a:srgbClr val="FFFF00"/>
                </a:solidFill>
              </a:rPr>
              <a:t/>
            </a:r>
            <a:br>
              <a:rPr lang="en-US" sz="1600" dirty="0">
                <a:solidFill>
                  <a:srgbClr val="FFFF00"/>
                </a:solidFill>
              </a:rPr>
            </a:br>
            <a:r>
              <a:rPr lang="en-US" sz="1600" dirty="0" smtClean="0">
                <a:solidFill>
                  <a:srgbClr val="FFFF00"/>
                </a:solidFill>
              </a:rPr>
              <a:t/>
            </a:r>
            <a:br>
              <a:rPr lang="en-US" sz="1600" dirty="0" smtClean="0">
                <a:solidFill>
                  <a:srgbClr val="FFFF00"/>
                </a:solidFill>
              </a:rPr>
            </a:br>
            <a:r>
              <a:rPr lang="en-US" sz="1600" dirty="0">
                <a:solidFill>
                  <a:srgbClr val="FFFF00"/>
                </a:solidFill>
              </a:rPr>
              <a:t/>
            </a:r>
            <a:br>
              <a:rPr lang="en-US" sz="1600" dirty="0">
                <a:solidFill>
                  <a:srgbClr val="FFFF00"/>
                </a:solidFill>
              </a:rPr>
            </a:br>
            <a:endParaRPr lang="de-DE" sz="1600" dirty="0">
              <a:solidFill>
                <a:srgbClr val="FFFF00"/>
              </a:solidFill>
            </a:endParaRPr>
          </a:p>
        </p:txBody>
      </p:sp>
      <p:graphicFrame>
        <p:nvGraphicFramePr>
          <p:cNvPr id="6" name="Diagramm 5"/>
          <p:cNvGraphicFramePr/>
          <p:nvPr>
            <p:extLst>
              <p:ext uri="{D42A27DB-BD31-4B8C-83A1-F6EECF244321}">
                <p14:modId xmlns:p14="http://schemas.microsoft.com/office/powerpoint/2010/main" val="154276373"/>
              </p:ext>
            </p:extLst>
          </p:nvPr>
        </p:nvGraphicFramePr>
        <p:xfrm>
          <a:off x="2771800" y="339502"/>
          <a:ext cx="5402585" cy="4039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1680" y="123478"/>
            <a:ext cx="5972175" cy="636588"/>
          </a:xfrm>
        </p:spPr>
        <p:txBody>
          <a:bodyPr/>
          <a:lstStyle/>
          <a:p>
            <a:pPr algn="ctr"/>
            <a:r>
              <a:rPr lang="es-ES_tradnl" dirty="0" smtClean="0">
                <a:solidFill>
                  <a:srgbClr val="FFC000"/>
                </a:solidFill>
              </a:rPr>
              <a:t>Green </a:t>
            </a:r>
            <a:r>
              <a:rPr lang="es-ES_tradnl" dirty="0" err="1" smtClean="0">
                <a:solidFill>
                  <a:srgbClr val="FFC000"/>
                </a:solidFill>
              </a:rPr>
              <a:t>Academy</a:t>
            </a:r>
            <a:endParaRPr lang="en-US" dirty="0">
              <a:solidFill>
                <a:srgbClr val="FFC000"/>
              </a:solidFill>
            </a:endParaRPr>
          </a:p>
        </p:txBody>
      </p:sp>
      <p:pic>
        <p:nvPicPr>
          <p:cNvPr id="2050" name="Picture 2" descr="C:\Users\IngridMPDV\Desktop\diagrama green 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99542"/>
            <a:ext cx="5300415" cy="406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01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23478"/>
            <a:ext cx="8208912" cy="636588"/>
          </a:xfrm>
        </p:spPr>
        <p:txBody>
          <a:bodyPr/>
          <a:lstStyle/>
          <a:p>
            <a:pPr algn="ctr"/>
            <a:r>
              <a:rPr lang="es-ES_tradnl" dirty="0" err="1" smtClean="0">
                <a:solidFill>
                  <a:srgbClr val="FFC000"/>
                </a:solidFill>
              </a:rPr>
              <a:t>Ecocampus</a:t>
            </a:r>
            <a:r>
              <a:rPr lang="es-ES_tradnl" dirty="0" smtClean="0">
                <a:solidFill>
                  <a:srgbClr val="FFC000"/>
                </a:solidFill>
              </a:rPr>
              <a:t> – </a:t>
            </a:r>
            <a:r>
              <a:rPr lang="es-ES_tradnl" dirty="0" err="1" smtClean="0">
                <a:solidFill>
                  <a:srgbClr val="FFC000"/>
                </a:solidFill>
              </a:rPr>
              <a:t>thematic</a:t>
            </a:r>
            <a:r>
              <a:rPr lang="es-ES_tradnl" dirty="0" smtClean="0">
                <a:solidFill>
                  <a:srgbClr val="FFC000"/>
                </a:solidFill>
              </a:rPr>
              <a:t> </a:t>
            </a:r>
            <a:r>
              <a:rPr lang="es-ES_tradnl" dirty="0" err="1" smtClean="0">
                <a:solidFill>
                  <a:srgbClr val="FFC000"/>
                </a:solidFill>
              </a:rPr>
              <a:t>learning</a:t>
            </a:r>
            <a:r>
              <a:rPr lang="es-ES_tradnl" dirty="0" smtClean="0">
                <a:solidFill>
                  <a:srgbClr val="FFC000"/>
                </a:solidFill>
              </a:rPr>
              <a:t> </a:t>
            </a:r>
            <a:r>
              <a:rPr lang="es-ES_tradnl" dirty="0" err="1" smtClean="0">
                <a:solidFill>
                  <a:srgbClr val="FFC000"/>
                </a:solidFill>
              </a:rPr>
              <a:t>networks</a:t>
            </a:r>
            <a:endParaRPr lang="en-US" dirty="0">
              <a:solidFill>
                <a:srgbClr val="FFC000"/>
              </a:solidFill>
            </a:endParaRPr>
          </a:p>
        </p:txBody>
      </p:sp>
      <p:pic>
        <p:nvPicPr>
          <p:cNvPr id="1026" name="Picture 2" descr="C:\Users\IngridMPDV\Desktop\diagrama ecocamp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623974"/>
            <a:ext cx="8366199" cy="4252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76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1680" y="123478"/>
            <a:ext cx="5972175" cy="636588"/>
          </a:xfrm>
        </p:spPr>
        <p:txBody>
          <a:bodyPr/>
          <a:lstStyle/>
          <a:p>
            <a:pPr algn="ctr"/>
            <a:r>
              <a:rPr lang="es-ES_tradnl" dirty="0" smtClean="0">
                <a:solidFill>
                  <a:srgbClr val="FFC000"/>
                </a:solidFill>
              </a:rPr>
              <a:t>Learning </a:t>
            </a:r>
            <a:r>
              <a:rPr lang="es-ES_tradnl" dirty="0" err="1" smtClean="0">
                <a:solidFill>
                  <a:srgbClr val="FFC000"/>
                </a:solidFill>
              </a:rPr>
              <a:t>for</a:t>
            </a:r>
            <a:r>
              <a:rPr lang="es-ES_tradnl" dirty="0" smtClean="0">
                <a:solidFill>
                  <a:srgbClr val="FFC000"/>
                </a:solidFill>
              </a:rPr>
              <a:t> </a:t>
            </a:r>
            <a:r>
              <a:rPr lang="es-ES_tradnl" dirty="0" err="1" smtClean="0">
                <a:solidFill>
                  <a:srgbClr val="FFC000"/>
                </a:solidFill>
              </a:rPr>
              <a:t>Sustainable</a:t>
            </a:r>
            <a:r>
              <a:rPr lang="es-ES_tradnl" dirty="0" smtClean="0">
                <a:solidFill>
                  <a:srgbClr val="FFC000"/>
                </a:solidFill>
              </a:rPr>
              <a:t> </a:t>
            </a:r>
            <a:r>
              <a:rPr lang="es-ES_tradnl" dirty="0" err="1" smtClean="0">
                <a:solidFill>
                  <a:srgbClr val="FFC000"/>
                </a:solidFill>
              </a:rPr>
              <a:t>Futures</a:t>
            </a:r>
            <a:endParaRPr lang="en-US" dirty="0">
              <a:solidFill>
                <a:srgbClr val="FFC000"/>
              </a:solidFill>
            </a:endParaRPr>
          </a:p>
        </p:txBody>
      </p:sp>
      <p:pic>
        <p:nvPicPr>
          <p:cNvPr id="3074" name="Picture 2" descr="C:\Users\IngridMPDV\Desktop\diagrama LS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43558"/>
            <a:ext cx="5837717" cy="39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55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5" name="Shape 241"/>
          <p:cNvGraphicFramePr/>
          <p:nvPr>
            <p:extLst>
              <p:ext uri="{D42A27DB-BD31-4B8C-83A1-F6EECF244321}">
                <p14:modId xmlns:p14="http://schemas.microsoft.com/office/powerpoint/2010/main" val="3322251327"/>
              </p:ext>
            </p:extLst>
          </p:nvPr>
        </p:nvGraphicFramePr>
        <p:xfrm>
          <a:off x="395536" y="0"/>
          <a:ext cx="7560840" cy="5139071"/>
        </p:xfrm>
        <a:graphic>
          <a:graphicData uri="http://schemas.openxmlformats.org/drawingml/2006/table">
            <a:tbl>
              <a:tblPr>
                <a:noFill/>
                <a:tableStyleId>{0AA59857-80FD-4919-93E2-A2F985D91CEE}</a:tableStyleId>
              </a:tblPr>
              <a:tblGrid>
                <a:gridCol w="3528392"/>
                <a:gridCol w="4032448"/>
              </a:tblGrid>
              <a:tr h="417647">
                <a:tc>
                  <a:txBody>
                    <a:bodyPr/>
                    <a:lstStyle/>
                    <a:p>
                      <a:pPr lvl="0">
                        <a:spcBef>
                          <a:spcPts val="0"/>
                        </a:spcBef>
                        <a:buNone/>
                      </a:pPr>
                      <a:r>
                        <a:rPr lang="en-GB" sz="1800" b="1" dirty="0" smtClean="0">
                          <a:solidFill>
                            <a:srgbClr val="FFFF00"/>
                          </a:solidFill>
                          <a:latin typeface="Hind"/>
                          <a:ea typeface="Hind"/>
                          <a:cs typeface="Hind"/>
                          <a:sym typeface="Hind"/>
                        </a:rPr>
                        <a:t>De…</a:t>
                      </a:r>
                      <a:endParaRPr sz="1800" b="1" dirty="0">
                        <a:solidFill>
                          <a:srgbClr val="FFFF00"/>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solidFill>
                        <a:srgbClr val="6699FF">
                          <a:alpha val="0"/>
                        </a:srgbClr>
                      </a:solidFill>
                      <a:prstDash val="solid"/>
                      <a:round/>
                      <a:headEnd type="none" w="med" len="med"/>
                      <a:tailEnd type="none" w="med" len="med"/>
                    </a:lnR>
                    <a:lnT w="9525" cap="flat" cmpd="sng">
                      <a:solidFill>
                        <a:srgbClr val="6699FF">
                          <a:alpha val="0"/>
                        </a:srgbClr>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en" sz="1800" b="1" dirty="0" smtClean="0">
                          <a:solidFill>
                            <a:srgbClr val="FFFF00"/>
                          </a:solidFill>
                          <a:latin typeface="Hind"/>
                          <a:ea typeface="Hind"/>
                          <a:cs typeface="Hind"/>
                          <a:sym typeface="Hind"/>
                        </a:rPr>
                        <a:t>A…</a:t>
                      </a:r>
                      <a:endParaRPr lang="en" sz="1800" b="1" dirty="0">
                        <a:solidFill>
                          <a:srgbClr val="FFFF00"/>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solidFill>
                        <a:srgbClr val="6699FF">
                          <a:alpha val="0"/>
                        </a:srgbClr>
                      </a:solidFill>
                      <a:prstDash val="solid"/>
                      <a:round/>
                      <a:headEnd type="none" w="med" len="med"/>
                      <a:tailEnd type="none" w="med" len="med"/>
                    </a:lnR>
                    <a:lnT w="9525" cap="flat" cmpd="sng">
                      <a:solidFill>
                        <a:srgbClr val="6699FF">
                          <a:alpha val="0"/>
                        </a:srgbClr>
                      </a:solidFill>
                      <a:prstDash val="solid"/>
                      <a:round/>
                      <a:headEnd type="none" w="med" len="med"/>
                      <a:tailEnd type="none" w="med" len="med"/>
                    </a:lnT>
                    <a:lnB w="9525" cap="flat" cmpd="sng">
                      <a:solidFill>
                        <a:srgbClr val="FFFFFF"/>
                      </a:solidFill>
                      <a:prstDash val="solid"/>
                      <a:round/>
                      <a:headEnd type="none" w="med" len="med"/>
                      <a:tailEnd type="none" w="med" len="med"/>
                    </a:lnB>
                  </a:tcPr>
                </a:tc>
              </a:tr>
              <a:tr h="417647">
                <a:tc>
                  <a:txBody>
                    <a:bodyPr/>
                    <a:lstStyle/>
                    <a:p>
                      <a:pPr lvl="0" algn="l">
                        <a:spcBef>
                          <a:spcPts val="0"/>
                        </a:spcBef>
                        <a:buNone/>
                      </a:pPr>
                      <a:r>
                        <a:rPr lang="es-ES" sz="1200" b="1" dirty="0" smtClean="0">
                          <a:solidFill>
                            <a:srgbClr val="FFFFFF"/>
                          </a:solidFill>
                          <a:latin typeface="Hind"/>
                          <a:ea typeface="Hind"/>
                          <a:cs typeface="Hind"/>
                          <a:sym typeface="Hind"/>
                        </a:rPr>
                        <a:t>Talleres aislados de </a:t>
                      </a:r>
                      <a:r>
                        <a:rPr lang="es-ES" sz="1200" b="1" dirty="0" err="1" smtClean="0">
                          <a:solidFill>
                            <a:srgbClr val="FFFFFF"/>
                          </a:solidFill>
                          <a:latin typeface="Hind"/>
                          <a:ea typeface="Hind"/>
                          <a:cs typeface="Hind"/>
                          <a:sym typeface="Hind"/>
                        </a:rPr>
                        <a:t>formaci</a:t>
                      </a:r>
                      <a:r>
                        <a:rPr lang="es-ES_tradnl" sz="1200" b="1" dirty="0" err="1" smtClean="0">
                          <a:solidFill>
                            <a:srgbClr val="FFFFFF"/>
                          </a:solidFill>
                          <a:latin typeface="Hind"/>
                          <a:ea typeface="Hind"/>
                          <a:cs typeface="Hind"/>
                          <a:sym typeface="Hind"/>
                        </a:rPr>
                        <a:t>ón</a:t>
                      </a:r>
                      <a:r>
                        <a:rPr lang="es-ES_tradnl" sz="1200" b="1" baseline="0" dirty="0" smtClean="0">
                          <a:solidFill>
                            <a:srgbClr val="FFFFFF"/>
                          </a:solidFill>
                          <a:latin typeface="Hind"/>
                          <a:ea typeface="Hind"/>
                          <a:cs typeface="Hind"/>
                          <a:sym typeface="Hind"/>
                        </a:rPr>
                        <a:t> </a:t>
                      </a:r>
                      <a:r>
                        <a:rPr lang="es-ES" sz="1200" b="1" dirty="0" smtClean="0">
                          <a:solidFill>
                            <a:srgbClr val="FFFFFF"/>
                          </a:solidFill>
                          <a:latin typeface="Hind"/>
                          <a:ea typeface="Hind"/>
                          <a:cs typeface="Hind"/>
                          <a:sym typeface="Hind"/>
                        </a:rPr>
                        <a:t>en EDS</a:t>
                      </a:r>
                    </a:p>
                  </a:txBody>
                  <a:tcPr marL="91425" marR="91425" marT="68575" marB="68575" anchor="ctr">
                    <a:lnL w="9525" cap="flat" cmpd="sng">
                      <a:solidFill>
                        <a:srgbClr val="6699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l">
                        <a:spcBef>
                          <a:spcPts val="0"/>
                        </a:spcBef>
                        <a:buNone/>
                      </a:pPr>
                      <a:r>
                        <a:rPr lang="es-ES" sz="1200" b="1" dirty="0" smtClean="0">
                          <a:solidFill>
                            <a:srgbClr val="FFFFFF"/>
                          </a:solidFill>
                          <a:latin typeface="Hind"/>
                          <a:ea typeface="Hind"/>
                          <a:cs typeface="Hind"/>
                          <a:sym typeface="Hind"/>
                        </a:rPr>
                        <a:t>Oportunidades de</a:t>
                      </a:r>
                      <a:r>
                        <a:rPr lang="es-ES" sz="1200" b="1" baseline="0" dirty="0" smtClean="0">
                          <a:solidFill>
                            <a:srgbClr val="FFFFFF"/>
                          </a:solidFill>
                          <a:latin typeface="Hind"/>
                          <a:ea typeface="Hind"/>
                          <a:cs typeface="Hind"/>
                          <a:sym typeface="Hind"/>
                        </a:rPr>
                        <a:t> formación </a:t>
                      </a:r>
                      <a:r>
                        <a:rPr lang="es-ES" sz="1200" b="1" baseline="0" dirty="0" err="1" smtClean="0">
                          <a:solidFill>
                            <a:srgbClr val="FFFFFF"/>
                          </a:solidFill>
                          <a:latin typeface="Hind"/>
                          <a:ea typeface="Hind"/>
                          <a:cs typeface="Hind"/>
                          <a:sym typeface="Hind"/>
                        </a:rPr>
                        <a:t>contínua</a:t>
                      </a:r>
                      <a:r>
                        <a:rPr lang="es-ES" sz="1200" b="1" baseline="0" dirty="0" smtClean="0">
                          <a:solidFill>
                            <a:srgbClr val="FFFFFF"/>
                          </a:solidFill>
                          <a:latin typeface="Hind"/>
                          <a:ea typeface="Hind"/>
                          <a:cs typeface="Hind"/>
                          <a:sym typeface="Hind"/>
                        </a:rPr>
                        <a:t> con apoyo de mentores que implican al profesorado </a:t>
                      </a:r>
                      <a:r>
                        <a:rPr lang="es-ES" sz="1200" b="1" dirty="0" smtClean="0">
                          <a:solidFill>
                            <a:srgbClr val="FFFFFF"/>
                          </a:solidFill>
                          <a:latin typeface="Hind"/>
                          <a:ea typeface="Hind"/>
                          <a:cs typeface="Hind"/>
                          <a:sym typeface="Hind"/>
                        </a:rPr>
                        <a:t>en la reflexión crítica y la acción</a:t>
                      </a:r>
                    </a:p>
                  </a:txBody>
                  <a:tcPr marL="91425" marR="91425" marT="68575" marB="68575" anchor="ctr">
                    <a:lnL w="9525" cap="flat" cmpd="sng">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0066FF">
                        <a:alpha val="22690"/>
                      </a:srgbClr>
                    </a:solidFill>
                  </a:tcPr>
                </a:tc>
              </a:tr>
              <a:tr h="417647">
                <a:tc>
                  <a:txBody>
                    <a:bodyPr/>
                    <a:lstStyle/>
                    <a:p>
                      <a:pPr lvl="0" algn="l">
                        <a:spcBef>
                          <a:spcPts val="0"/>
                        </a:spcBef>
                        <a:buNone/>
                      </a:pPr>
                      <a:r>
                        <a:rPr lang="en" sz="1200" b="1" dirty="0" smtClean="0">
                          <a:solidFill>
                            <a:srgbClr val="FFFFFF"/>
                          </a:solidFill>
                          <a:latin typeface="Hind"/>
                          <a:ea typeface="Hind"/>
                          <a:cs typeface="Hind"/>
                          <a:sym typeface="Hind"/>
                        </a:rPr>
                        <a:t>Métodos basados en el cambio individual y</a:t>
                      </a:r>
                      <a:r>
                        <a:rPr lang="en" sz="1200" b="1" baseline="0" dirty="0" smtClean="0">
                          <a:solidFill>
                            <a:srgbClr val="FFFFFF"/>
                          </a:solidFill>
                          <a:latin typeface="Hind"/>
                          <a:ea typeface="Hind"/>
                          <a:cs typeface="Hind"/>
                          <a:sym typeface="Hind"/>
                        </a:rPr>
                        <a:t> </a:t>
                      </a:r>
                      <a:r>
                        <a:rPr lang="en" sz="1200" b="1" dirty="0" smtClean="0">
                          <a:solidFill>
                            <a:srgbClr val="FFFFFF"/>
                          </a:solidFill>
                          <a:latin typeface="Hind"/>
                          <a:ea typeface="Hind"/>
                          <a:cs typeface="Hind"/>
                          <a:sym typeface="Hind"/>
                        </a:rPr>
                        <a:t>personal </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l">
                        <a:spcBef>
                          <a:spcPts val="0"/>
                        </a:spcBef>
                        <a:buNone/>
                      </a:pPr>
                      <a:r>
                        <a:rPr lang="en" sz="1200" b="1" dirty="0" smtClean="0">
                          <a:solidFill>
                            <a:srgbClr val="FFFFFF"/>
                          </a:solidFill>
                          <a:latin typeface="Hind"/>
                          <a:ea typeface="Hind"/>
                          <a:cs typeface="Hind"/>
                          <a:sym typeface="Hind"/>
                        </a:rPr>
                        <a:t>Métodos basados en el aprendizaje y cambio social </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0066FF">
                        <a:alpha val="22690"/>
                      </a:srgbClr>
                    </a:solidFill>
                  </a:tcPr>
                </a:tc>
              </a:tr>
              <a:tr h="417647">
                <a:tc>
                  <a:txBody>
                    <a:bodyPr/>
                    <a:lstStyle/>
                    <a:p>
                      <a:pPr lvl="0" algn="l" rtl="0">
                        <a:spcBef>
                          <a:spcPts val="0"/>
                        </a:spcBef>
                        <a:buNone/>
                      </a:pPr>
                      <a:r>
                        <a:rPr lang="es-ES" sz="1200" b="1" dirty="0" smtClean="0">
                          <a:solidFill>
                            <a:srgbClr val="FFFFFF"/>
                          </a:solidFill>
                          <a:latin typeface="Hind"/>
                          <a:ea typeface="Hind"/>
                          <a:cs typeface="Hind"/>
                          <a:sym typeface="Hind"/>
                        </a:rPr>
                        <a:t>Dirigido solamente al</a:t>
                      </a:r>
                      <a:r>
                        <a:rPr lang="es-ES" sz="1200" b="1" baseline="0" dirty="0" smtClean="0">
                          <a:solidFill>
                            <a:srgbClr val="FFFFFF"/>
                          </a:solidFill>
                          <a:latin typeface="Hind"/>
                          <a:ea typeface="Hind"/>
                          <a:cs typeface="Hind"/>
                          <a:sym typeface="Hind"/>
                        </a:rPr>
                        <a:t> profesorado</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FFFFFF"/>
                          </a:solidFill>
                          <a:latin typeface="Hind"/>
                          <a:ea typeface="Hind"/>
                          <a:cs typeface="Hind"/>
                          <a:sym typeface="Hind"/>
                        </a:rPr>
                        <a:t>Dirigido también</a:t>
                      </a:r>
                      <a:r>
                        <a:rPr lang="es-ES" sz="1200" b="1" baseline="0" dirty="0" smtClean="0">
                          <a:solidFill>
                            <a:srgbClr val="FFFFFF"/>
                          </a:solidFill>
                          <a:latin typeface="Hind"/>
                          <a:ea typeface="Hind"/>
                          <a:cs typeface="Hind"/>
                          <a:sym typeface="Hind"/>
                        </a:rPr>
                        <a:t> </a:t>
                      </a:r>
                      <a:r>
                        <a:rPr lang="es-ES_tradnl" sz="1200" b="1" dirty="0" smtClean="0">
                          <a:solidFill>
                            <a:srgbClr val="FFFFFF"/>
                          </a:solidFill>
                          <a:latin typeface="Hind"/>
                          <a:ea typeface="Hind"/>
                          <a:cs typeface="Hind"/>
                          <a:sym typeface="Hind"/>
                        </a:rPr>
                        <a:t>a</a:t>
                      </a:r>
                      <a:r>
                        <a:rPr lang="es-ES_tradnl" sz="1200" b="1" baseline="0" dirty="0" smtClean="0">
                          <a:solidFill>
                            <a:srgbClr val="FFFFFF"/>
                          </a:solidFill>
                          <a:latin typeface="Hind"/>
                          <a:ea typeface="Hind"/>
                          <a:cs typeface="Hind"/>
                          <a:sym typeface="Hind"/>
                        </a:rPr>
                        <a:t> personas con cargos de dirección en la universidad</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FF">
                        <a:alpha val="22690"/>
                      </a:srgbClr>
                    </a:solidFill>
                  </a:tcPr>
                </a:tc>
              </a:tr>
              <a:tr h="417647">
                <a:tc>
                  <a:txBody>
                    <a:bodyPr/>
                    <a:lstStyle/>
                    <a:p>
                      <a:pPr lvl="0" algn="l" rtl="0">
                        <a:spcBef>
                          <a:spcPts val="0"/>
                        </a:spcBef>
                        <a:buNone/>
                      </a:pPr>
                      <a:r>
                        <a:rPr lang="es-ES" sz="1200" b="1" dirty="0" smtClean="0">
                          <a:solidFill>
                            <a:srgbClr val="FFFFFF"/>
                          </a:solidFill>
                          <a:latin typeface="Hind"/>
                          <a:ea typeface="Hind"/>
                          <a:cs typeface="Hind"/>
                          <a:sym typeface="Hind"/>
                        </a:rPr>
                        <a:t>Adquirir conocimiento especializado en desarrollo</a:t>
                      </a:r>
                      <a:r>
                        <a:rPr lang="es-ES" sz="1200" b="1" baseline="0" dirty="0" smtClean="0">
                          <a:solidFill>
                            <a:srgbClr val="FFFFFF"/>
                          </a:solidFill>
                          <a:latin typeface="Hind"/>
                          <a:ea typeface="Hind"/>
                          <a:cs typeface="Hind"/>
                          <a:sym typeface="Hind"/>
                        </a:rPr>
                        <a:t> sostenible</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lgn="ctr">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l" rtl="0">
                        <a:spcBef>
                          <a:spcPts val="0"/>
                        </a:spcBef>
                        <a:buNone/>
                      </a:pPr>
                      <a:r>
                        <a:rPr lang="es-ES" sz="1200" b="1" dirty="0" smtClean="0">
                          <a:solidFill>
                            <a:srgbClr val="FFFFFF"/>
                          </a:solidFill>
                          <a:latin typeface="Hind"/>
                          <a:ea typeface="Hind"/>
                          <a:cs typeface="Hind"/>
                          <a:sym typeface="Hind"/>
                        </a:rPr>
                        <a:t>Desarrollar competencias para liderar procesos académicos y de</a:t>
                      </a:r>
                      <a:r>
                        <a:rPr lang="es-ES" sz="1200" b="1" baseline="0" dirty="0" smtClean="0">
                          <a:solidFill>
                            <a:srgbClr val="FFFFFF"/>
                          </a:solidFill>
                          <a:latin typeface="Hind"/>
                          <a:ea typeface="Hind"/>
                          <a:cs typeface="Hind"/>
                          <a:sym typeface="Hind"/>
                        </a:rPr>
                        <a:t> cambio organizacional</a:t>
                      </a:r>
                      <a:endParaRPr lang="en" sz="1200" b="1" dirty="0">
                        <a:solidFill>
                          <a:srgbClr val="FFFFFF"/>
                        </a:solidFill>
                        <a:latin typeface="Hind"/>
                        <a:ea typeface="Hind"/>
                        <a:cs typeface="Hind"/>
                        <a:sym typeface="Hind"/>
                      </a:endParaRPr>
                    </a:p>
                  </a:txBody>
                  <a:tcPr marL="91425" marR="91425" marT="68575" marB="68575" anchor="ctr">
                    <a:lnL w="9525" cap="flat" cmpd="sng" algn="ctr">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FF">
                        <a:alpha val="22690"/>
                      </a:srgbClr>
                    </a:solidFill>
                  </a:tcPr>
                </a:tc>
              </a:tr>
              <a:tr h="41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FFFFFF"/>
                          </a:solidFill>
                          <a:latin typeface="Hind"/>
                          <a:ea typeface="Hind"/>
                          <a:cs typeface="Hind"/>
                          <a:sym typeface="Hind"/>
                        </a:rPr>
                        <a:t>Especialización</a:t>
                      </a:r>
                      <a:r>
                        <a:rPr lang="es-ES" sz="1200" b="1" baseline="0" dirty="0" smtClean="0">
                          <a:solidFill>
                            <a:srgbClr val="FFFFFF"/>
                          </a:solidFill>
                          <a:latin typeface="Hind"/>
                          <a:ea typeface="Hind"/>
                          <a:cs typeface="Hind"/>
                          <a:sym typeface="Hind"/>
                        </a:rPr>
                        <a:t> disciplinaria en </a:t>
                      </a:r>
                      <a:r>
                        <a:rPr lang="es-ES" sz="1200" b="1" dirty="0" smtClean="0">
                          <a:solidFill>
                            <a:srgbClr val="FFFFFF"/>
                          </a:solidFill>
                          <a:latin typeface="Hind"/>
                          <a:ea typeface="Hind"/>
                          <a:cs typeface="Hind"/>
                          <a:sym typeface="Hind"/>
                        </a:rPr>
                        <a:t>desarrollo</a:t>
                      </a:r>
                      <a:r>
                        <a:rPr lang="es-ES" sz="1200" b="1" baseline="0" dirty="0" smtClean="0">
                          <a:solidFill>
                            <a:srgbClr val="FFFFFF"/>
                          </a:solidFill>
                          <a:latin typeface="Hind"/>
                          <a:ea typeface="Hind"/>
                          <a:cs typeface="Hind"/>
                          <a:sym typeface="Hind"/>
                        </a:rPr>
                        <a:t> sostenible </a:t>
                      </a:r>
                    </a:p>
                  </a:txBody>
                  <a:tcPr marL="91425" marR="91425" marT="68575" marB="68575" anchor="ctr">
                    <a:lnL w="9525" cap="flat" cmpd="sng">
                      <a:solidFill>
                        <a:srgbClr val="6699FF">
                          <a:alpha val="0"/>
                        </a:srgbClr>
                      </a:solidFill>
                      <a:prstDash val="solid"/>
                      <a:round/>
                      <a:headEnd type="none" w="med" len="med"/>
                      <a:tailEnd type="none" w="med" len="med"/>
                    </a:lnL>
                    <a:lnR w="9525" cap="flat" cmpd="sng" algn="ctr">
                      <a:solidFill>
                        <a:srgbClr val="0066FF">
                          <a:alpha val="0"/>
                        </a:srgb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FFFFFF"/>
                          </a:solidFill>
                          <a:latin typeface="Hind"/>
                          <a:ea typeface="Hind"/>
                          <a:cs typeface="Hind"/>
                          <a:sym typeface="Hind"/>
                        </a:rPr>
                        <a:t>Trascender los límites de las disciplinas y trabajar</a:t>
                      </a:r>
                      <a:r>
                        <a:rPr lang="es-ES" sz="1200" b="1" baseline="0" dirty="0" smtClean="0">
                          <a:solidFill>
                            <a:srgbClr val="FFFFFF"/>
                          </a:solidFill>
                          <a:latin typeface="Hind"/>
                          <a:ea typeface="Hind"/>
                          <a:cs typeface="Hind"/>
                          <a:sym typeface="Hind"/>
                        </a:rPr>
                        <a:t> en colaboración</a:t>
                      </a:r>
                      <a:endParaRPr lang="en" sz="1200" b="1" dirty="0" smtClean="0">
                        <a:solidFill>
                          <a:srgbClr val="FFFFFF"/>
                        </a:solidFill>
                        <a:latin typeface="Hind"/>
                        <a:ea typeface="Hind"/>
                        <a:cs typeface="Hind"/>
                        <a:sym typeface="Hind"/>
                      </a:endParaRPr>
                    </a:p>
                    <a:p>
                      <a:pPr lvl="0" algn="l" rtl="0">
                        <a:spcBef>
                          <a:spcPts val="0"/>
                        </a:spcBef>
                        <a:buNone/>
                      </a:pPr>
                      <a:endParaRPr lang="en" sz="1200" b="1" dirty="0">
                        <a:solidFill>
                          <a:srgbClr val="FFFFFF"/>
                        </a:solidFill>
                        <a:latin typeface="Hind"/>
                        <a:ea typeface="Hind"/>
                        <a:cs typeface="Hind"/>
                        <a:sym typeface="Hind"/>
                      </a:endParaRPr>
                    </a:p>
                  </a:txBody>
                  <a:tcPr marL="91425" marR="91425" marT="68575" marB="68575" anchor="ctr">
                    <a:lnL w="9525" cap="flat" cmpd="sng" algn="ctr">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FF">
                        <a:alpha val="22690"/>
                      </a:srgbClr>
                    </a:solidFill>
                  </a:tcPr>
                </a:tc>
              </a:tr>
              <a:tr h="417647">
                <a:tc>
                  <a:txBody>
                    <a:bodyPr/>
                    <a:lstStyle/>
                    <a:p>
                      <a:pPr lvl="0" algn="l" rtl="0">
                        <a:spcBef>
                          <a:spcPts val="0"/>
                        </a:spcBef>
                        <a:buNone/>
                      </a:pPr>
                      <a:r>
                        <a:rPr lang="es-ES" sz="1200" b="1" dirty="0" smtClean="0">
                          <a:solidFill>
                            <a:srgbClr val="FFFFFF"/>
                          </a:solidFill>
                          <a:latin typeface="Hind"/>
                          <a:ea typeface="Hind"/>
                          <a:cs typeface="Hind"/>
                          <a:sym typeface="Hind"/>
                        </a:rPr>
                        <a:t>Fortalecer las identidades académicas</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lgn="ctr">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FFFFFF"/>
                          </a:solidFill>
                          <a:latin typeface="Hind"/>
                          <a:ea typeface="Hind"/>
                          <a:cs typeface="Hind"/>
                          <a:sym typeface="Hind"/>
                        </a:rPr>
                        <a:t>Desarrollar nuevas identidades académicas</a:t>
                      </a:r>
                      <a:endParaRPr lang="en" sz="1200" b="1" dirty="0" smtClean="0">
                        <a:solidFill>
                          <a:srgbClr val="FFFFFF"/>
                        </a:solidFill>
                        <a:latin typeface="Hind"/>
                        <a:ea typeface="Hind"/>
                        <a:cs typeface="Hind"/>
                        <a:sym typeface="Hind"/>
                      </a:endParaRPr>
                    </a:p>
                  </a:txBody>
                  <a:tcPr marL="91425" marR="91425" marT="68575" marB="68575" anchor="ctr">
                    <a:lnL w="9525" cap="flat" cmpd="sng" algn="ctr">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FF">
                        <a:alpha val="22690"/>
                      </a:srgbClr>
                    </a:solidFill>
                  </a:tcPr>
                </a:tc>
              </a:tr>
              <a:tr h="417647">
                <a:tc>
                  <a:txBody>
                    <a:bodyPr/>
                    <a:lstStyle/>
                    <a:p>
                      <a:pPr lvl="0" algn="l" rtl="0">
                        <a:spcBef>
                          <a:spcPts val="0"/>
                        </a:spcBef>
                        <a:buNone/>
                      </a:pPr>
                      <a:r>
                        <a:rPr lang="es-ES" sz="1200" b="1" dirty="0" smtClean="0">
                          <a:solidFill>
                            <a:srgbClr val="FFFFFF"/>
                          </a:solidFill>
                          <a:latin typeface="Hind"/>
                          <a:ea typeface="Hind"/>
                          <a:cs typeface="Hind"/>
                          <a:sym typeface="Hind"/>
                        </a:rPr>
                        <a:t>Integrar la EDS en el currículo</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lgn="ctr">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FFFFFF"/>
                          </a:solidFill>
                          <a:latin typeface="Hind"/>
                          <a:ea typeface="Hind"/>
                          <a:cs typeface="Hind"/>
                          <a:sym typeface="Hind"/>
                        </a:rPr>
                        <a:t>Impulsar la innovación en el currículo</a:t>
                      </a:r>
                      <a:endParaRPr lang="en" sz="1200" b="1" dirty="0" smtClean="0">
                        <a:solidFill>
                          <a:srgbClr val="FFFFFF"/>
                        </a:solidFill>
                        <a:latin typeface="Hind"/>
                        <a:ea typeface="Hind"/>
                        <a:cs typeface="Hind"/>
                        <a:sym typeface="Hind"/>
                      </a:endParaRPr>
                    </a:p>
                  </a:txBody>
                  <a:tcPr marL="91425" marR="91425" marT="68575" marB="68575" anchor="ctr">
                    <a:lnL w="9525" cap="flat" cmpd="sng" algn="ctr">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FF">
                        <a:alpha val="22690"/>
                      </a:srgbClr>
                    </a:solidFill>
                  </a:tcPr>
                </a:tc>
              </a:tr>
              <a:tr h="417647">
                <a:tc>
                  <a:txBody>
                    <a:bodyPr/>
                    <a:lstStyle/>
                    <a:p>
                      <a:pPr lvl="0" algn="l" rtl="0">
                        <a:spcBef>
                          <a:spcPts val="0"/>
                        </a:spcBef>
                        <a:buNone/>
                      </a:pPr>
                      <a:r>
                        <a:rPr lang="es-ES" sz="1200" b="1" dirty="0" smtClean="0">
                          <a:solidFill>
                            <a:srgbClr val="FFFFFF"/>
                          </a:solidFill>
                          <a:latin typeface="Hind"/>
                          <a:ea typeface="Hind"/>
                          <a:cs typeface="Hind"/>
                          <a:sym typeface="Hind"/>
                        </a:rPr>
                        <a:t>Transformar la práctica docente</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lgn="ctr">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l" rtl="0">
                        <a:spcBef>
                          <a:spcPts val="0"/>
                        </a:spcBef>
                        <a:buNone/>
                      </a:pPr>
                      <a:r>
                        <a:rPr lang="es-ES" sz="1200" b="1" dirty="0" smtClean="0">
                          <a:solidFill>
                            <a:srgbClr val="FFFFFF"/>
                          </a:solidFill>
                          <a:latin typeface="Hind"/>
                          <a:ea typeface="Hind"/>
                          <a:cs typeface="Hind"/>
                          <a:sym typeface="Hind"/>
                        </a:rPr>
                        <a:t>Participar en procesos</a:t>
                      </a:r>
                      <a:r>
                        <a:rPr lang="es-ES" sz="1200" b="1" baseline="0" dirty="0" smtClean="0">
                          <a:solidFill>
                            <a:srgbClr val="FFFFFF"/>
                          </a:solidFill>
                          <a:latin typeface="Hind"/>
                          <a:ea typeface="Hind"/>
                          <a:cs typeface="Hind"/>
                          <a:sym typeface="Hind"/>
                        </a:rPr>
                        <a:t> de aprendizaje y cambio i</a:t>
                      </a:r>
                      <a:r>
                        <a:rPr lang="es-ES" sz="1200" b="1" dirty="0" smtClean="0">
                          <a:solidFill>
                            <a:srgbClr val="FFFFFF"/>
                          </a:solidFill>
                          <a:latin typeface="Hind"/>
                          <a:ea typeface="Hind"/>
                          <a:cs typeface="Hind"/>
                          <a:sym typeface="Hind"/>
                        </a:rPr>
                        <a:t>nstitucional</a:t>
                      </a:r>
                      <a:endParaRPr lang="en" sz="1200" b="1" dirty="0">
                        <a:solidFill>
                          <a:srgbClr val="FFFFFF"/>
                        </a:solidFill>
                        <a:latin typeface="Hind"/>
                        <a:ea typeface="Hind"/>
                        <a:cs typeface="Hind"/>
                        <a:sym typeface="Hind"/>
                      </a:endParaRPr>
                    </a:p>
                  </a:txBody>
                  <a:tcPr marL="91425" marR="91425" marT="68575" marB="68575" anchor="ctr">
                    <a:lnL w="9525" cap="flat" cmpd="sng" algn="ctr">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FF">
                        <a:alpha val="22690"/>
                      </a:srgbClr>
                    </a:solidFill>
                  </a:tcPr>
                </a:tc>
              </a:tr>
              <a:tr h="417647">
                <a:tc>
                  <a:txBody>
                    <a:bodyPr/>
                    <a:lstStyle/>
                    <a:p>
                      <a:pPr lvl="0" algn="l" rtl="0">
                        <a:spcBef>
                          <a:spcPts val="0"/>
                        </a:spcBef>
                        <a:buNone/>
                      </a:pPr>
                      <a:r>
                        <a:rPr lang="es-ES" sz="1200" b="1" dirty="0" smtClean="0">
                          <a:solidFill>
                            <a:srgbClr val="FFFFFF"/>
                          </a:solidFill>
                          <a:latin typeface="Hind"/>
                          <a:ea typeface="Hind"/>
                          <a:cs typeface="Hind"/>
                          <a:sym typeface="Hind"/>
                        </a:rPr>
                        <a:t>Mejorar el aprendizaje y la experiencia de los alumnado</a:t>
                      </a:r>
                      <a:endParaRPr lang="en" sz="1200" b="1" dirty="0">
                        <a:solidFill>
                          <a:srgbClr val="FFFFFF"/>
                        </a:solidFill>
                        <a:latin typeface="Hind"/>
                        <a:ea typeface="Hind"/>
                        <a:cs typeface="Hind"/>
                        <a:sym typeface="Hind"/>
                      </a:endParaRPr>
                    </a:p>
                  </a:txBody>
                  <a:tcPr marL="91425" marR="91425" marT="68575" marB="68575" anchor="ctr">
                    <a:lnL w="9525" cap="flat" cmpd="sng">
                      <a:solidFill>
                        <a:srgbClr val="6699FF">
                          <a:alpha val="0"/>
                        </a:srgbClr>
                      </a:solidFill>
                      <a:prstDash val="solid"/>
                      <a:round/>
                      <a:headEnd type="none" w="med" len="med"/>
                      <a:tailEnd type="none" w="med" len="med"/>
                    </a:lnL>
                    <a:lnR w="9525" cap="flat" cmpd="sng" algn="ctr">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FFFFFF"/>
                          </a:solidFill>
                          <a:latin typeface="Hind"/>
                          <a:ea typeface="Hind"/>
                          <a:cs typeface="Hind"/>
                          <a:sym typeface="Hind"/>
                        </a:rPr>
                        <a:t>Potenciar el aprendizaje en todos los niveles </a:t>
                      </a:r>
                      <a:r>
                        <a:rPr lang="es-ES_tradnl" sz="1200" b="1" dirty="0" smtClean="0">
                          <a:solidFill>
                            <a:srgbClr val="FFFFFF"/>
                          </a:solidFill>
                          <a:latin typeface="Hind"/>
                          <a:ea typeface="Hind"/>
                          <a:cs typeface="Hind"/>
                          <a:sym typeface="Hind"/>
                        </a:rPr>
                        <a:t>de la universidad</a:t>
                      </a:r>
                      <a:endParaRPr lang="en" sz="1200" b="1" dirty="0" smtClean="0">
                        <a:solidFill>
                          <a:srgbClr val="FFFFFF"/>
                        </a:solidFill>
                        <a:latin typeface="Hind"/>
                        <a:ea typeface="Hind"/>
                        <a:cs typeface="Hind"/>
                        <a:sym typeface="Hind"/>
                      </a:endParaRPr>
                    </a:p>
                  </a:txBody>
                  <a:tcPr marL="91425" marR="91425" marT="68575" marB="68575" anchor="ctr">
                    <a:lnL w="9525" cap="flat" cmpd="sng" algn="ctr">
                      <a:solidFill>
                        <a:srgbClr val="0066FF">
                          <a:alpha val="0"/>
                        </a:srgbClr>
                      </a:solidFill>
                      <a:prstDash val="solid"/>
                      <a:round/>
                      <a:headEnd type="none" w="med" len="med"/>
                      <a:tailEnd type="none" w="med" len="med"/>
                    </a:lnL>
                    <a:lnR w="9525" cap="flat" cmpd="sng">
                      <a:solidFill>
                        <a:srgbClr val="0066FF">
                          <a:alpha val="0"/>
                        </a:srgbClr>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0066FF">
                        <a:alpha val="22690"/>
                      </a:srgbClr>
                    </a:solidFill>
                  </a:tcPr>
                </a:tc>
              </a:tr>
            </a:tbl>
          </a:graphicData>
        </a:graphic>
      </p:graphicFrame>
    </p:spTree>
    <p:extLst>
      <p:ext uri="{BB962C8B-B14F-4D97-AF65-F5344CB8AC3E}">
        <p14:creationId xmlns:p14="http://schemas.microsoft.com/office/powerpoint/2010/main" val="21483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1619672" y="987574"/>
            <a:ext cx="5976664" cy="3816424"/>
          </a:xfrm>
          <a:prstGeom prst="rect">
            <a:avLst/>
          </a:prstGeom>
        </p:spPr>
        <p:txBody>
          <a:bodyPr wrap="square" lIns="91425" tIns="91425" rIns="91425" bIns="91425" anchor="ctr" anchorCtr="0">
            <a:noAutofit/>
          </a:bodyPr>
          <a:lstStyle/>
          <a:p>
            <a:pPr algn="l"/>
            <a:r>
              <a:rPr lang="es-ES" sz="1200" b="0" i="0" dirty="0">
                <a:solidFill>
                  <a:srgbClr val="FFFF00"/>
                </a:solidFill>
              </a:rPr>
              <a:t>¿</a:t>
            </a:r>
            <a:r>
              <a:rPr lang="es-ES" sz="1400" i="0" dirty="0">
                <a:solidFill>
                  <a:srgbClr val="FFFF00"/>
                </a:solidFill>
              </a:rPr>
              <a:t>Qué tipo de formación </a:t>
            </a:r>
            <a:r>
              <a:rPr lang="es-ES" sz="1400" i="0" dirty="0" smtClean="0">
                <a:solidFill>
                  <a:srgbClr val="FFFF00"/>
                </a:solidFill>
              </a:rPr>
              <a:t>debe fomentarse </a:t>
            </a:r>
            <a:r>
              <a:rPr lang="es-ES" sz="1400" i="0" dirty="0">
                <a:solidFill>
                  <a:srgbClr val="FFFF00"/>
                </a:solidFill>
              </a:rPr>
              <a:t>para que el profesorado pueda </a:t>
            </a:r>
            <a:r>
              <a:rPr lang="es-ES" sz="1400" i="0" dirty="0" smtClean="0">
                <a:solidFill>
                  <a:srgbClr val="FFFF00"/>
                </a:solidFill>
              </a:rPr>
              <a:t>adquirir las </a:t>
            </a:r>
            <a:r>
              <a:rPr lang="es-ES" sz="1400" i="0" dirty="0">
                <a:solidFill>
                  <a:srgbClr val="FFFF00"/>
                </a:solidFill>
              </a:rPr>
              <a:t>competencias </a:t>
            </a:r>
            <a:r>
              <a:rPr lang="es-ES" sz="1400" i="0" dirty="0" smtClean="0">
                <a:solidFill>
                  <a:srgbClr val="FFFF00"/>
                </a:solidFill>
              </a:rPr>
              <a:t>necesarias en </a:t>
            </a:r>
            <a:r>
              <a:rPr lang="es-ES" sz="1400" i="0" dirty="0" err="1">
                <a:solidFill>
                  <a:srgbClr val="FFFF00"/>
                </a:solidFill>
              </a:rPr>
              <a:t>Eduación</a:t>
            </a:r>
            <a:r>
              <a:rPr lang="es-ES" sz="1400" i="0" dirty="0">
                <a:solidFill>
                  <a:srgbClr val="FFFF00"/>
                </a:solidFill>
              </a:rPr>
              <a:t> para la Sostenibilidad?</a:t>
            </a:r>
          </a:p>
          <a:p>
            <a:pPr algn="l">
              <a:buNone/>
            </a:pPr>
            <a:r>
              <a:rPr lang="es-ES" sz="1400" i="0" dirty="0">
                <a:solidFill>
                  <a:srgbClr val="FFFF00"/>
                </a:solidFill>
              </a:rPr>
              <a:t/>
            </a:r>
            <a:br>
              <a:rPr lang="es-ES" sz="1400" i="0" dirty="0">
                <a:solidFill>
                  <a:srgbClr val="FFFF00"/>
                </a:solidFill>
              </a:rPr>
            </a:br>
            <a:endParaRPr lang="es-ES" sz="1400" i="0" dirty="0">
              <a:solidFill>
                <a:srgbClr val="FF0066"/>
              </a:solidFill>
            </a:endParaRPr>
          </a:p>
          <a:p>
            <a:pPr algn="l"/>
            <a:r>
              <a:rPr lang="es-ES" sz="1400" i="0" dirty="0">
                <a:solidFill>
                  <a:srgbClr val="FF0066"/>
                </a:solidFill>
              </a:rPr>
              <a:t>¿Qué relación existe entre la Educación para la Sostenibilidad, la formación del profesorado y la calidad? </a:t>
            </a:r>
          </a:p>
          <a:p>
            <a:pPr algn="l">
              <a:buNone/>
            </a:pPr>
            <a:r>
              <a:rPr lang="es-ES" sz="1400" i="0" dirty="0">
                <a:solidFill>
                  <a:srgbClr val="FFFF00"/>
                </a:solidFill>
              </a:rPr>
              <a:t/>
            </a:r>
            <a:br>
              <a:rPr lang="es-ES" sz="1400" i="0" dirty="0">
                <a:solidFill>
                  <a:srgbClr val="FFFF00"/>
                </a:solidFill>
              </a:rPr>
            </a:br>
            <a:endParaRPr lang="es-ES" sz="1400" i="0" dirty="0">
              <a:solidFill>
                <a:srgbClr val="92D050"/>
              </a:solidFill>
            </a:endParaRPr>
          </a:p>
          <a:p>
            <a:pPr algn="l"/>
            <a:r>
              <a:rPr lang="es-ES" sz="1400" i="0" dirty="0">
                <a:solidFill>
                  <a:srgbClr val="92D050"/>
                </a:solidFill>
              </a:rPr>
              <a:t>¿Qué papel juegan los responsables de la universidad en calidad y las agencias externas de calidad en la reorientación del currículum hacia la Educación para la Sostenibilidad? ¿Cómo podemos trabajar con ellos para introducir la sostenibilidad dentro de los sistemas de evaluación de la calidad?</a:t>
            </a:r>
          </a:p>
          <a:p>
            <a:pPr>
              <a:buNone/>
            </a:pPr>
            <a:r>
              <a:rPr lang="es-ES" dirty="0"/>
              <a:t/>
            </a:r>
            <a:br>
              <a:rPr lang="es-ES" dirty="0"/>
            </a:br>
            <a:endParaRPr lang="en" dirty="0"/>
          </a:p>
        </p:txBody>
      </p:sp>
    </p:spTree>
    <p:extLst>
      <p:ext uri="{BB962C8B-B14F-4D97-AF65-F5344CB8AC3E}">
        <p14:creationId xmlns:p14="http://schemas.microsoft.com/office/powerpoint/2010/main" val="3807362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idx="4294967295"/>
          </p:nvPr>
        </p:nvSpPr>
        <p:spPr>
          <a:xfrm>
            <a:off x="2411760" y="1045725"/>
            <a:ext cx="5688632" cy="1159800"/>
          </a:xfrm>
          <a:prstGeom prst="rect">
            <a:avLst/>
          </a:prstGeom>
        </p:spPr>
        <p:txBody>
          <a:bodyPr wrap="square" lIns="91425" tIns="91425" rIns="91425" bIns="91425" anchor="b" anchorCtr="0">
            <a:noAutofit/>
          </a:bodyPr>
          <a:lstStyle/>
          <a:p>
            <a:pPr lvl="0"/>
            <a:r>
              <a:rPr lang="en" sz="6000" dirty="0" smtClean="0"/>
              <a:t>E</a:t>
            </a:r>
            <a:r>
              <a:rPr lang="eu-ES" sz="6000" dirty="0" smtClean="0"/>
              <a:t>skerrik asko</a:t>
            </a:r>
            <a:r>
              <a:rPr lang="en" sz="6000" dirty="0" smtClean="0"/>
              <a:t>!</a:t>
            </a:r>
            <a:endParaRPr lang="en" sz="6000" dirty="0"/>
          </a:p>
        </p:txBody>
      </p:sp>
      <p:sp>
        <p:nvSpPr>
          <p:cNvPr id="165" name="Shape 165"/>
          <p:cNvSpPr txBox="1">
            <a:spLocks noGrp="1"/>
          </p:cNvSpPr>
          <p:nvPr>
            <p:ph type="subTitle" idx="4294967295"/>
          </p:nvPr>
        </p:nvSpPr>
        <p:spPr>
          <a:xfrm>
            <a:off x="2715450" y="2494274"/>
            <a:ext cx="4939200" cy="2381731"/>
          </a:xfrm>
          <a:prstGeom prst="rect">
            <a:avLst/>
          </a:prstGeom>
        </p:spPr>
        <p:txBody>
          <a:bodyPr wrap="square" lIns="91425" tIns="91425" rIns="91425" bIns="91425" anchor="t" anchorCtr="0">
            <a:noAutofit/>
          </a:bodyPr>
          <a:lstStyle/>
          <a:p>
            <a:pPr lvl="0" rtl="0">
              <a:spcBef>
                <a:spcPts val="0"/>
              </a:spcBef>
              <a:buNone/>
            </a:pPr>
            <a:r>
              <a:rPr lang="en" b="1" dirty="0" smtClean="0">
                <a:solidFill>
                  <a:srgbClr val="33CCFF"/>
                </a:solidFill>
              </a:rPr>
              <a:t>Ingrid Mulà Pons de Vall</a:t>
            </a:r>
          </a:p>
          <a:p>
            <a:pPr lvl="0" rtl="0">
              <a:spcBef>
                <a:spcPts val="0"/>
              </a:spcBef>
              <a:buNone/>
            </a:pPr>
            <a:endParaRPr lang="en" b="1" dirty="0">
              <a:solidFill>
                <a:srgbClr val="33CCFF"/>
              </a:solidFill>
            </a:endParaRPr>
          </a:p>
          <a:p>
            <a:pPr lvl="0">
              <a:spcBef>
                <a:spcPts val="0"/>
              </a:spcBef>
              <a:buClr>
                <a:schemeClr val="dk1"/>
              </a:buClr>
              <a:buSzPct val="61111"/>
              <a:buFont typeface="Arial"/>
              <a:buNone/>
            </a:pPr>
            <a:endParaRPr lang="en" sz="1800" dirty="0"/>
          </a:p>
          <a:p>
            <a:pPr lvl="0">
              <a:spcBef>
                <a:spcPts val="0"/>
              </a:spcBef>
              <a:buClr>
                <a:schemeClr val="dk1"/>
              </a:buClr>
              <a:buSzPct val="61111"/>
              <a:buFont typeface="Arial"/>
              <a:buNone/>
            </a:pPr>
            <a:endParaRPr lang="en" sz="1800" dirty="0"/>
          </a:p>
        </p:txBody>
      </p:sp>
      <p:pic>
        <p:nvPicPr>
          <p:cNvPr id="166" name="Shape 166"/>
          <p:cNvPicPr preferRelativeResize="0"/>
          <p:nvPr/>
        </p:nvPicPr>
        <p:blipFill>
          <a:blip r:embed="rId3">
            <a:extLst>
              <a:ext uri="{28A0092B-C50C-407E-A947-70E740481C1C}">
                <a14:useLocalDpi xmlns:a14="http://schemas.microsoft.com/office/drawing/2010/main" val="0"/>
              </a:ext>
            </a:extLst>
          </a:blip>
          <a:stretch>
            <a:fillRect/>
          </a:stretch>
        </p:blipFill>
        <p:spPr>
          <a:xfrm rot="-5400000">
            <a:off x="-2244" y="506025"/>
            <a:ext cx="2243687" cy="2239200"/>
          </a:xfrm>
          <a:prstGeom prst="parallelogram">
            <a:avLst>
              <a:gd name="adj" fmla="val 63779"/>
            </a:avLst>
          </a:prstGeom>
          <a:noFill/>
          <a:ln>
            <a:noFill/>
          </a:ln>
        </p:spPr>
      </p:pic>
      <p:pic>
        <p:nvPicPr>
          <p:cNvPr id="1026" name="Picture 2" descr="C:\Users\IngridMPDV\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043" y="3691817"/>
            <a:ext cx="499120" cy="49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1636" y="3790827"/>
            <a:ext cx="2849691" cy="400110"/>
          </a:xfrm>
          <a:prstGeom prst="rect">
            <a:avLst/>
          </a:prstGeom>
          <a:noFill/>
        </p:spPr>
        <p:txBody>
          <a:bodyPr wrap="square" rtlCol="0">
            <a:spAutoFit/>
          </a:bodyPr>
          <a:lstStyle/>
          <a:p>
            <a:r>
              <a:rPr lang="es-ES_tradnl" sz="2000" b="1" dirty="0" err="1">
                <a:solidFill>
                  <a:srgbClr val="33CCFF"/>
                </a:solidFill>
                <a:latin typeface="Hind"/>
                <a:ea typeface="Hind"/>
                <a:cs typeface="Hind"/>
                <a:sym typeface="Hind"/>
              </a:rPr>
              <a:t>ingrid_mula</a:t>
            </a:r>
            <a:endParaRPr lang="en-US" sz="2000" b="1" dirty="0">
              <a:solidFill>
                <a:srgbClr val="33CCFF"/>
              </a:solidFill>
              <a:latin typeface="Hind"/>
              <a:ea typeface="Hind"/>
              <a:cs typeface="Hind"/>
              <a:sym typeface="Hind"/>
            </a:endParaRPr>
          </a:p>
        </p:txBody>
      </p:sp>
      <p:pic>
        <p:nvPicPr>
          <p:cNvPr id="1027" name="Picture 3" descr="C:\Users\IngridMPDV\Desktop\6542248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958" y="3075961"/>
            <a:ext cx="431738" cy="4317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54760" y="3075961"/>
            <a:ext cx="3493504" cy="1015663"/>
          </a:xfrm>
          <a:prstGeom prst="rect">
            <a:avLst/>
          </a:prstGeom>
          <a:noFill/>
        </p:spPr>
        <p:txBody>
          <a:bodyPr wrap="square" rtlCol="0">
            <a:spAutoFit/>
          </a:bodyPr>
          <a:lstStyle/>
          <a:p>
            <a:r>
              <a:rPr lang="es-ES_tradnl" sz="2000" b="1" dirty="0">
                <a:solidFill>
                  <a:srgbClr val="33CCFF"/>
                </a:solidFill>
                <a:latin typeface="Hind"/>
                <a:ea typeface="Hind"/>
                <a:cs typeface="Hind"/>
                <a:sym typeface="Hind"/>
                <a:hlinkClick r:id="rId6"/>
              </a:rPr>
              <a:t>ingrid.mula@udg.edu</a:t>
            </a:r>
            <a:endParaRPr lang="es-ES_tradnl" sz="2000" b="1" dirty="0">
              <a:solidFill>
                <a:srgbClr val="33CCFF"/>
              </a:solidFill>
              <a:latin typeface="Hind"/>
              <a:ea typeface="Hind"/>
              <a:cs typeface="Hind"/>
              <a:sym typeface="Hind"/>
            </a:endParaRPr>
          </a:p>
          <a:p>
            <a:r>
              <a:rPr lang="es-ES_tradnl" sz="2000" b="1" dirty="0" smtClean="0">
                <a:solidFill>
                  <a:srgbClr val="33CCFF"/>
                </a:solidFill>
                <a:latin typeface="Hind"/>
                <a:ea typeface="Hind"/>
                <a:cs typeface="Hind"/>
                <a:sym typeface="Hind"/>
                <a:hlinkClick r:id="rId7"/>
              </a:rPr>
              <a:t>Ingrid.mula@gmail.com</a:t>
            </a:r>
            <a:endParaRPr lang="es-ES_tradnl" sz="2000" b="1" dirty="0" smtClean="0">
              <a:solidFill>
                <a:srgbClr val="33CCFF"/>
              </a:solidFill>
              <a:latin typeface="Hind"/>
              <a:ea typeface="Hind"/>
              <a:cs typeface="Hind"/>
              <a:sym typeface="Hind"/>
            </a:endParaRPr>
          </a:p>
          <a:p>
            <a:endParaRPr lang="en-US" sz="2000" b="1" dirty="0">
              <a:solidFill>
                <a:srgbClr val="33CCFF"/>
              </a:solidFill>
              <a:latin typeface="Hind"/>
              <a:ea typeface="Hind"/>
              <a:cs typeface="Hind"/>
              <a:sym typeface="Hind"/>
            </a:endParaRPr>
          </a:p>
        </p:txBody>
      </p:sp>
    </p:spTree>
    <p:extLst>
      <p:ext uri="{BB962C8B-B14F-4D97-AF65-F5344CB8AC3E}">
        <p14:creationId xmlns:p14="http://schemas.microsoft.com/office/powerpoint/2010/main" val="1880255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82414"/>
            <a:ext cx="1944216" cy="2327217"/>
          </a:xfrm>
          <a:prstGeom prst="rect">
            <a:avLst/>
          </a:prstGeom>
        </p:spPr>
      </p:pic>
      <p:sp>
        <p:nvSpPr>
          <p:cNvPr id="5" name="Title 4"/>
          <p:cNvSpPr>
            <a:spLocks noGrp="1"/>
          </p:cNvSpPr>
          <p:nvPr>
            <p:ph type="title" idx="4294967295"/>
          </p:nvPr>
        </p:nvSpPr>
        <p:spPr>
          <a:xfrm>
            <a:off x="1624161" y="3435846"/>
            <a:ext cx="5972175" cy="1357313"/>
          </a:xfrm>
        </p:spPr>
        <p:txBody>
          <a:bodyPr/>
          <a:lstStyle/>
          <a:p>
            <a:pPr algn="ctr"/>
            <a:r>
              <a:rPr lang="es-ES_tradnl" sz="2400" dirty="0" smtClean="0">
                <a:hlinkClick r:id="rId4"/>
              </a:rPr>
              <a:t/>
            </a:r>
            <a:br>
              <a:rPr lang="es-ES_tradnl" sz="2400" dirty="0" smtClean="0">
                <a:hlinkClick r:id="rId4"/>
              </a:rPr>
            </a:br>
            <a:r>
              <a:rPr lang="es-ES_tradnl" sz="2400" dirty="0">
                <a:hlinkClick r:id="rId4"/>
              </a:rPr>
              <a:t/>
            </a:r>
            <a:br>
              <a:rPr lang="es-ES_tradnl" sz="2400" dirty="0">
                <a:hlinkClick r:id="rId4"/>
              </a:rPr>
            </a:br>
            <a:r>
              <a:rPr lang="es-ES_tradnl" sz="2400" dirty="0" smtClean="0">
                <a:hlinkClick r:id="rId4"/>
              </a:rPr>
              <a:t/>
            </a:r>
            <a:br>
              <a:rPr lang="es-ES_tradnl" sz="2400" dirty="0" smtClean="0">
                <a:hlinkClick r:id="rId4"/>
              </a:rPr>
            </a:br>
            <a:r>
              <a:rPr lang="es-ES_tradnl" sz="2400" dirty="0" smtClean="0">
                <a:hlinkClick r:id="rId4"/>
              </a:rPr>
              <a:t>www.ue4sd.edu</a:t>
            </a:r>
            <a:r>
              <a:rPr lang="es-ES_tradnl" sz="2400" dirty="0" smtClean="0"/>
              <a:t/>
            </a:r>
            <a:br>
              <a:rPr lang="es-ES_tradnl" sz="2400" dirty="0" smtClean="0"/>
            </a:br>
            <a:r>
              <a:rPr lang="es-ES_tradnl" sz="2400" dirty="0" smtClean="0">
                <a:hlinkClick r:id="rId5"/>
              </a:rPr>
              <a:t>www.platform.ue4sd.eu</a:t>
            </a:r>
            <a:r>
              <a:rPr lang="es-ES_tradnl" sz="2400" dirty="0" smtClean="0"/>
              <a:t> </a:t>
            </a:r>
            <a:r>
              <a:rPr lang="es-ES_tradnl" sz="1200" dirty="0" smtClean="0"/>
              <a:t/>
            </a:r>
            <a:br>
              <a:rPr lang="es-ES_tradnl" sz="1200" dirty="0" smtClean="0"/>
            </a:br>
            <a:r>
              <a:rPr lang="es-ES_tradnl" sz="1200" dirty="0" smtClean="0"/>
              <a:t/>
            </a:r>
            <a:br>
              <a:rPr lang="es-ES_tradnl" sz="1200" dirty="0" smtClean="0"/>
            </a:br>
            <a:r>
              <a:rPr lang="ca-ES" sz="1200" dirty="0"/>
              <a:t>Mulà, I., Tilbury, D., Ryan, A., Mader, M., Dlouhá, J., Mader, C., Benayas, J. , Dlouhý, J., and Alba, D.(2017). “Catalysing Change in Higher Education for Sustainable Development: A Review of Professional Development Initiatives for University Educators”, </a:t>
            </a:r>
            <a:r>
              <a:rPr lang="ca-ES" sz="1200" i="1" dirty="0"/>
              <a:t>International Journal of Sustainability in Higher Education, Vol. 18, No. 5, pp. 798-820. </a:t>
            </a:r>
            <a:endParaRPr lang="en-US" sz="1200" dirty="0"/>
          </a:p>
        </p:txBody>
      </p:sp>
      <p:pic>
        <p:nvPicPr>
          <p:cNvPr id="1026" name="Picture 2" descr="C:\Users\IngridMPDV\Desktop\Untitl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82413"/>
            <a:ext cx="1841985" cy="23272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gridMPDV\Desktop\Untitl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95344"/>
            <a:ext cx="1800200" cy="234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47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09577"/>
            <a:ext cx="4680521" cy="5339358"/>
          </a:xfrm>
          <a:prstGeom prst="rect">
            <a:avLst/>
          </a:prstGeom>
          <a:noFill/>
        </p:spPr>
      </p:pic>
      <p:pic>
        <p:nvPicPr>
          <p:cNvPr id="3" name="Grafik 2"/>
          <p:cNvPicPr/>
          <p:nvPr/>
        </p:nvPicPr>
        <p:blipFill>
          <a:blip r:embed="rId3" cstate="print">
            <a:extLst>
              <a:ext uri="{28A0092B-C50C-407E-A947-70E740481C1C}">
                <a14:useLocalDpi xmlns:a14="http://schemas.microsoft.com/office/drawing/2010/main" val="0"/>
              </a:ext>
            </a:extLst>
          </a:blip>
          <a:stretch>
            <a:fillRect/>
          </a:stretch>
        </p:blipFill>
        <p:spPr>
          <a:xfrm>
            <a:off x="0" y="147260"/>
            <a:ext cx="1907704" cy="1056338"/>
          </a:xfrm>
          <a:prstGeom prst="rect">
            <a:avLst/>
          </a:prstGeom>
        </p:spPr>
      </p:pic>
      <p:pic>
        <p:nvPicPr>
          <p:cNvPr id="4" name="Obrázek 3"/>
          <p:cNvPicPr/>
          <p:nvPr/>
        </p:nvPicPr>
        <p:blipFill>
          <a:blip r:embed="rId4" cstate="print">
            <a:extLst>
              <a:ext uri="{28A0092B-C50C-407E-A947-70E740481C1C}">
                <a14:useLocalDpi xmlns:a14="http://schemas.microsoft.com/office/drawing/2010/main" val="0"/>
              </a:ext>
            </a:extLst>
          </a:blip>
          <a:stretch>
            <a:fillRect/>
          </a:stretch>
        </p:blipFill>
        <p:spPr>
          <a:xfrm>
            <a:off x="1897765" y="147260"/>
            <a:ext cx="1733550" cy="1056338"/>
          </a:xfrm>
          <a:prstGeom prst="rect">
            <a:avLst/>
          </a:prstGeom>
        </p:spPr>
      </p:pic>
    </p:spTree>
    <p:extLst>
      <p:ext uri="{BB962C8B-B14F-4D97-AF65-F5344CB8AC3E}">
        <p14:creationId xmlns:p14="http://schemas.microsoft.com/office/powerpoint/2010/main" val="172472583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34269"/>
            <a:ext cx="3456384" cy="1428088"/>
          </a:xfrm>
        </p:spPr>
        <p:txBody>
          <a:bodyPr/>
          <a:lstStyle/>
          <a:p>
            <a:r>
              <a:rPr lang="es-ES_tradnl" sz="2400" dirty="0" smtClean="0">
                <a:solidFill>
                  <a:srgbClr val="FFFF00"/>
                </a:solidFill>
              </a:rPr>
              <a:t>La integración de la EDS en el currículum universitario está ganando importancia</a:t>
            </a:r>
            <a:br>
              <a:rPr lang="es-ES_tradnl" sz="2400" dirty="0" smtClean="0">
                <a:solidFill>
                  <a:srgbClr val="FFFF00"/>
                </a:solidFill>
              </a:rPr>
            </a:br>
            <a:endParaRPr lang="en-US" sz="2400" dirty="0">
              <a:solidFill>
                <a:srgbClr val="FFFF00"/>
              </a:solidFill>
            </a:endParaRPr>
          </a:p>
        </p:txBody>
      </p:sp>
      <p:pic>
        <p:nvPicPr>
          <p:cNvPr id="7" name="Picture 2" descr="http://impakter.com/wp-content/uploads/2015/10/SDG-Poster_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274" y="296185"/>
            <a:ext cx="218374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ttp://www1.unece.org/stat/platform/download/attachments/73072641/global.logo?version=7&amp;modificationDate=1439997964057&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90" y="1778332"/>
            <a:ext cx="1992116" cy="149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http://www.crue.org/PublishingImages/SitePages/Crue-Sostenibilidad/Pref_Comis_Sostenibilid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96185"/>
            <a:ext cx="175258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http://en.unesco.org/sites/default/files/styles/medium/public/gap-esd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55810"/>
            <a:ext cx="2941696" cy="8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newsroom.unfccc.int/media/315445/cop-paris-perspective-cropp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0132" y="3579862"/>
            <a:ext cx="2549678" cy="100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ttps://sustainabledevelopment.un.org/content/images/image18_77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3614758"/>
            <a:ext cx="2459756" cy="96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www.mrfcj.org/media/images/articles2/2012-06-21_MR-Statement-RIO20_640x42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2088416"/>
            <a:ext cx="2268109" cy="11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6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287342458"/>
              </p:ext>
            </p:extLst>
          </p:nvPr>
        </p:nvGraphicFramePr>
        <p:xfrm>
          <a:off x="1331640" y="267494"/>
          <a:ext cx="584421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401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5"/>
          <p:cNvGraphicFramePr/>
          <p:nvPr>
            <p:extLst>
              <p:ext uri="{D42A27DB-BD31-4B8C-83A1-F6EECF244321}">
                <p14:modId xmlns:p14="http://schemas.microsoft.com/office/powerpoint/2010/main" val="2254463159"/>
              </p:ext>
            </p:extLst>
          </p:nvPr>
        </p:nvGraphicFramePr>
        <p:xfrm>
          <a:off x="1403648" y="339502"/>
          <a:ext cx="597666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300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67544" y="339502"/>
            <a:ext cx="6984776" cy="1080120"/>
          </a:xfrm>
          <a:prstGeom prst="rect">
            <a:avLst/>
          </a:prstGeom>
        </p:spPr>
        <p:txBody>
          <a:bodyPr wrap="square" lIns="91425" tIns="91425" rIns="91425" bIns="91425" anchor="b" anchorCtr="0">
            <a:noAutofit/>
          </a:bodyPr>
          <a:lstStyle/>
          <a:p>
            <a:pPr lvl="0">
              <a:spcBef>
                <a:spcPts val="0"/>
              </a:spcBef>
              <a:buNone/>
            </a:pPr>
            <a:r>
              <a:rPr lang="en" dirty="0" smtClean="0">
                <a:solidFill>
                  <a:srgbClr val="FFFF00"/>
                </a:solidFill>
              </a:rPr>
              <a:t>Pero las universidades no acaban de comprender la naturaleza de este reto</a:t>
            </a:r>
            <a:endParaRPr lang="en" dirty="0">
              <a:solidFill>
                <a:srgbClr val="FFFF00"/>
              </a:solidFill>
            </a:endParaRPr>
          </a:p>
        </p:txBody>
      </p:sp>
      <p:sp>
        <p:nvSpPr>
          <p:cNvPr id="183" name="Shape 183"/>
          <p:cNvSpPr txBox="1">
            <a:spLocks noGrp="1"/>
          </p:cNvSpPr>
          <p:nvPr>
            <p:ph type="body" idx="1"/>
          </p:nvPr>
        </p:nvSpPr>
        <p:spPr>
          <a:xfrm>
            <a:off x="467544" y="1563587"/>
            <a:ext cx="5972100" cy="936104"/>
          </a:xfrm>
          <a:prstGeom prst="rect">
            <a:avLst/>
          </a:prstGeom>
        </p:spPr>
        <p:txBody>
          <a:bodyPr wrap="square" lIns="91425" tIns="91425" rIns="91425" bIns="91425" anchor="t" anchorCtr="0">
            <a:noAutofit/>
          </a:bodyPr>
          <a:lstStyle/>
          <a:p>
            <a:pPr marL="457200" lvl="0" indent="-381000" rtl="0">
              <a:spcBef>
                <a:spcPts val="0"/>
              </a:spcBef>
              <a:spcAft>
                <a:spcPts val="0"/>
              </a:spcAft>
            </a:pPr>
            <a:r>
              <a:rPr lang="en-US" sz="2000" b="1" dirty="0" smtClean="0"/>
              <a:t>I</a:t>
            </a:r>
            <a:r>
              <a:rPr lang="en" sz="2000" b="1" dirty="0" smtClean="0"/>
              <a:t>ntegración de contenido en asignaturas</a:t>
            </a:r>
          </a:p>
          <a:p>
            <a:pPr marL="457200" lvl="0" indent="-381000" rtl="0">
              <a:spcBef>
                <a:spcPts val="0"/>
              </a:spcBef>
              <a:spcAft>
                <a:spcPts val="0"/>
              </a:spcAft>
            </a:pPr>
            <a:r>
              <a:rPr lang="en" sz="2000" b="1" dirty="0" smtClean="0"/>
              <a:t>Nuevas asignaturas en DS </a:t>
            </a:r>
            <a:endParaRPr lang="en" sz="2000" b="1" dirty="0"/>
          </a:p>
          <a:p>
            <a:pPr lvl="0" rtl="0">
              <a:spcBef>
                <a:spcPts val="0"/>
              </a:spcBef>
              <a:buNone/>
            </a:pPr>
            <a:endParaRPr lang="es-ES_tradnl" dirty="0" smtClean="0"/>
          </a:p>
        </p:txBody>
      </p:sp>
      <p:sp>
        <p:nvSpPr>
          <p:cNvPr id="4" name="Shape 182"/>
          <p:cNvSpPr txBox="1">
            <a:spLocks/>
          </p:cNvSpPr>
          <p:nvPr/>
        </p:nvSpPr>
        <p:spPr>
          <a:xfrm>
            <a:off x="2051720" y="2489549"/>
            <a:ext cx="5832648" cy="1872208"/>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Hind"/>
              <a:buNone/>
              <a:defRPr sz="3000" b="1" i="0" u="none" strike="noStrike" cap="none">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r>
              <a:rPr lang="en" sz="1800" dirty="0" smtClean="0">
                <a:solidFill>
                  <a:srgbClr val="00B0F0"/>
                </a:solidFill>
              </a:rPr>
              <a:t>Al tiempo que el alumnado va </a:t>
            </a:r>
            <a:r>
              <a:rPr lang="es-ES" sz="1800" dirty="0" smtClean="0">
                <a:solidFill>
                  <a:srgbClr val="00B0F0"/>
                </a:solidFill>
              </a:rPr>
              <a:t>asumiendo </a:t>
            </a:r>
            <a:r>
              <a:rPr lang="es-ES" sz="1800" dirty="0">
                <a:solidFill>
                  <a:srgbClr val="00B0F0"/>
                </a:solidFill>
              </a:rPr>
              <a:t>responsabilidades en </a:t>
            </a:r>
            <a:r>
              <a:rPr lang="es-ES" sz="1800" dirty="0" smtClean="0">
                <a:solidFill>
                  <a:srgbClr val="00B0F0"/>
                </a:solidFill>
              </a:rPr>
              <a:t>nuestra sociedad, se pone de manifiesto que han sido formados con </a:t>
            </a:r>
          </a:p>
          <a:p>
            <a:r>
              <a:rPr lang="es-ES" sz="1800" dirty="0" smtClean="0">
                <a:solidFill>
                  <a:srgbClr val="00B0F0"/>
                </a:solidFill>
              </a:rPr>
              <a:t>modelos que perpetúan la in-sostenibilidad. </a:t>
            </a:r>
            <a:endParaRPr lang="en" sz="1800" dirty="0">
              <a:solidFill>
                <a:srgbClr val="00B0F0"/>
              </a:solidFill>
            </a:endParaRPr>
          </a:p>
        </p:txBody>
      </p:sp>
    </p:spTree>
    <p:extLst>
      <p:ext uri="{BB962C8B-B14F-4D97-AF65-F5344CB8AC3E}">
        <p14:creationId xmlns:p14="http://schemas.microsoft.com/office/powerpoint/2010/main" val="64294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51520" y="339502"/>
            <a:ext cx="8280920" cy="636000"/>
          </a:xfrm>
          <a:prstGeom prst="rect">
            <a:avLst/>
          </a:prstGeom>
        </p:spPr>
        <p:txBody>
          <a:bodyPr wrap="square" lIns="91425" tIns="91425" rIns="91425" bIns="91425" anchor="b" anchorCtr="0">
            <a:noAutofit/>
          </a:bodyPr>
          <a:lstStyle/>
          <a:p>
            <a:pPr lvl="0" rtl="0">
              <a:spcBef>
                <a:spcPts val="0"/>
              </a:spcBef>
              <a:buNone/>
            </a:pPr>
            <a:r>
              <a:rPr lang="en" dirty="0" smtClean="0">
                <a:solidFill>
                  <a:srgbClr val="FFFF00"/>
                </a:solidFill>
              </a:rPr>
              <a:t/>
            </a:r>
            <a:br>
              <a:rPr lang="en" dirty="0" smtClean="0">
                <a:solidFill>
                  <a:srgbClr val="FFFF00"/>
                </a:solidFill>
              </a:rPr>
            </a:br>
            <a:r>
              <a:rPr lang="en" dirty="0">
                <a:solidFill>
                  <a:srgbClr val="FFFF00"/>
                </a:solidFill>
              </a:rPr>
              <a:t/>
            </a:r>
            <a:br>
              <a:rPr lang="en" dirty="0">
                <a:solidFill>
                  <a:srgbClr val="FFFF00"/>
                </a:solidFill>
              </a:rPr>
            </a:br>
            <a:r>
              <a:rPr lang="en" dirty="0" smtClean="0">
                <a:solidFill>
                  <a:srgbClr val="FFFF00"/>
                </a:solidFill>
              </a:rPr>
              <a:t>La Educación para el Desarrollo Sostenible… </a:t>
            </a:r>
            <a:endParaRPr lang="en" dirty="0">
              <a:solidFill>
                <a:srgbClr val="FFFF00"/>
              </a:solidFill>
            </a:endParaRPr>
          </a:p>
        </p:txBody>
      </p:sp>
      <p:sp>
        <p:nvSpPr>
          <p:cNvPr id="158" name="Shape 158"/>
          <p:cNvSpPr txBox="1">
            <a:spLocks noGrp="1"/>
          </p:cNvSpPr>
          <p:nvPr>
            <p:ph type="body" idx="2"/>
          </p:nvPr>
        </p:nvSpPr>
        <p:spPr>
          <a:xfrm>
            <a:off x="4499992" y="1275606"/>
            <a:ext cx="3257700" cy="2869800"/>
          </a:xfrm>
          <a:prstGeom prst="rect">
            <a:avLst/>
          </a:prstGeom>
        </p:spPr>
        <p:txBody>
          <a:bodyPr wrap="square" lIns="91425" tIns="91425" rIns="91425" bIns="91425" anchor="t" anchorCtr="0">
            <a:noAutofit/>
          </a:bodyPr>
          <a:lstStyle/>
          <a:p>
            <a:pPr lvl="0" rtl="0">
              <a:spcBef>
                <a:spcPts val="0"/>
              </a:spcBef>
              <a:spcAft>
                <a:spcPts val="0"/>
              </a:spcAft>
              <a:buNone/>
            </a:pPr>
            <a:r>
              <a:rPr lang="en" sz="1200" b="1" dirty="0" smtClean="0">
                <a:solidFill>
                  <a:srgbClr val="FF6600"/>
                </a:solidFill>
              </a:rPr>
              <a:t>PRINCIPIOS PEDAGÓGICOS</a:t>
            </a:r>
          </a:p>
          <a:p>
            <a:pPr lvl="0" rtl="0">
              <a:spcBef>
                <a:spcPts val="0"/>
              </a:spcBef>
              <a:spcAft>
                <a:spcPts val="0"/>
              </a:spcAft>
              <a:buNone/>
            </a:pPr>
            <a:endParaRPr lang="en" sz="1200" b="1" dirty="0">
              <a:solidFill>
                <a:srgbClr val="FF6600"/>
              </a:solidFill>
            </a:endParaRPr>
          </a:p>
          <a:p>
            <a:pPr marL="171450" indent="-171450"/>
            <a:r>
              <a:rPr lang="en" sz="1200" dirty="0" smtClean="0">
                <a:solidFill>
                  <a:schemeClr val="bg1"/>
                </a:solidFill>
              </a:rPr>
              <a:t>Pensamineto de futuro</a:t>
            </a:r>
          </a:p>
          <a:p>
            <a:pPr marL="171450" indent="-171450"/>
            <a:r>
              <a:rPr lang="en" sz="1200" dirty="0" smtClean="0">
                <a:solidFill>
                  <a:schemeClr val="bg1"/>
                </a:solidFill>
              </a:rPr>
              <a:t>Reflexión crítica</a:t>
            </a:r>
          </a:p>
          <a:p>
            <a:pPr marL="171450" indent="-171450"/>
            <a:r>
              <a:rPr lang="en" sz="1200" dirty="0" smtClean="0">
                <a:solidFill>
                  <a:schemeClr val="bg1"/>
                </a:solidFill>
              </a:rPr>
              <a:t>Pensamiento sistémico</a:t>
            </a:r>
          </a:p>
          <a:p>
            <a:pPr marL="171450" indent="-171450"/>
            <a:r>
              <a:rPr lang="en" sz="1200" dirty="0" smtClean="0">
                <a:solidFill>
                  <a:schemeClr val="bg1"/>
                </a:solidFill>
              </a:rPr>
              <a:t>Aprendizaje participativo</a:t>
            </a:r>
          </a:p>
          <a:p>
            <a:pPr marL="171450" indent="-171450"/>
            <a:r>
              <a:rPr lang="en" sz="1200" dirty="0" smtClean="0">
                <a:solidFill>
                  <a:schemeClr val="bg1"/>
                </a:solidFill>
              </a:rPr>
              <a:t>Aprender a transformar</a:t>
            </a:r>
          </a:p>
          <a:p>
            <a:pPr lvl="0" rtl="0">
              <a:spcBef>
                <a:spcPts val="0"/>
              </a:spcBef>
              <a:spcAft>
                <a:spcPts val="0"/>
              </a:spcAft>
              <a:buNone/>
            </a:pPr>
            <a:endParaRPr lang="en" sz="1200" b="1" dirty="0">
              <a:solidFill>
                <a:srgbClr val="FF6600"/>
              </a:solidFill>
            </a:endParaRPr>
          </a:p>
        </p:txBody>
      </p:sp>
      <p:sp>
        <p:nvSpPr>
          <p:cNvPr id="159" name="Shape 159"/>
          <p:cNvSpPr txBox="1">
            <a:spLocks noGrp="1"/>
          </p:cNvSpPr>
          <p:nvPr>
            <p:ph type="body" idx="2"/>
          </p:nvPr>
        </p:nvSpPr>
        <p:spPr>
          <a:xfrm>
            <a:off x="827584" y="3291830"/>
            <a:ext cx="6984776" cy="1368152"/>
          </a:xfrm>
          <a:prstGeom prst="rect">
            <a:avLst/>
          </a:prstGeom>
        </p:spPr>
        <p:txBody>
          <a:bodyPr wrap="square" lIns="91425" tIns="91425" rIns="91425" bIns="91425" anchor="t" anchorCtr="0">
            <a:noAutofit/>
          </a:bodyPr>
          <a:lstStyle/>
          <a:p>
            <a:pPr lvl="0">
              <a:spcBef>
                <a:spcPts val="1000"/>
              </a:spcBef>
              <a:spcAft>
                <a:spcPts val="1000"/>
              </a:spcAft>
              <a:buNone/>
            </a:pPr>
            <a:r>
              <a:rPr lang="en" sz="1600" b="1" dirty="0" smtClean="0">
                <a:solidFill>
                  <a:srgbClr val="FFFF00"/>
                </a:solidFill>
              </a:rPr>
              <a:t>Se han dado algunos pasos positivos, pero el reto que plantea la EDS es significativo y requiere progreso estrtégico y cambios sistémicos.</a:t>
            </a:r>
          </a:p>
          <a:p>
            <a:pPr lvl="0">
              <a:spcBef>
                <a:spcPts val="1000"/>
              </a:spcBef>
              <a:spcAft>
                <a:spcPts val="1000"/>
              </a:spcAft>
              <a:buNone/>
            </a:pPr>
            <a:r>
              <a:rPr lang="en" sz="1600" dirty="0"/>
              <a:t>🔑</a:t>
            </a:r>
            <a:r>
              <a:rPr lang="en" sz="1100" dirty="0">
                <a:highlight>
                  <a:srgbClr val="FF0066"/>
                </a:highlight>
              </a:rPr>
              <a:t> </a:t>
            </a:r>
            <a:r>
              <a:rPr lang="en" sz="1400" b="1" dirty="0" smtClean="0">
                <a:highlight>
                  <a:srgbClr val="FF0066"/>
                </a:highlight>
              </a:rPr>
              <a:t>ORIENTACIÓN, FORMACIÓN Y DESARROLLO PROFESIONAL  EN EDS</a:t>
            </a:r>
            <a:endParaRPr lang="en" sz="1400" b="1" dirty="0">
              <a:solidFill>
                <a:srgbClr val="FFFF00"/>
              </a:solidFill>
            </a:endParaRPr>
          </a:p>
          <a:p>
            <a:pPr lvl="0" rtl="0">
              <a:spcBef>
                <a:spcPts val="1000"/>
              </a:spcBef>
              <a:spcAft>
                <a:spcPts val="1000"/>
              </a:spcAft>
              <a:buNone/>
            </a:pPr>
            <a:endParaRPr lang="en" sz="1600" dirty="0">
              <a:solidFill>
                <a:srgbClr val="FFFF00"/>
              </a:solidFill>
            </a:endParaRPr>
          </a:p>
          <a:p>
            <a:pPr lvl="0" rtl="0">
              <a:spcBef>
                <a:spcPts val="1000"/>
              </a:spcBef>
              <a:spcAft>
                <a:spcPts val="1000"/>
              </a:spcAft>
              <a:buClr>
                <a:schemeClr val="dk1"/>
              </a:buClr>
              <a:buSzPct val="110000"/>
              <a:buFont typeface="Arial"/>
              <a:buNone/>
            </a:pPr>
            <a:endParaRPr sz="1000" dirty="0"/>
          </a:p>
          <a:p>
            <a:pPr lvl="0" rtl="0">
              <a:spcBef>
                <a:spcPts val="1000"/>
              </a:spcBef>
              <a:spcAft>
                <a:spcPts val="1000"/>
              </a:spcAft>
              <a:buNone/>
            </a:pPr>
            <a:endParaRPr sz="1000" dirty="0"/>
          </a:p>
        </p:txBody>
      </p:sp>
      <p:sp>
        <p:nvSpPr>
          <p:cNvPr id="6" name="Shape 158"/>
          <p:cNvSpPr txBox="1">
            <a:spLocks noGrp="1"/>
          </p:cNvSpPr>
          <p:nvPr>
            <p:ph type="body" idx="2"/>
          </p:nvPr>
        </p:nvSpPr>
        <p:spPr>
          <a:xfrm>
            <a:off x="611560" y="1347614"/>
            <a:ext cx="3257700" cy="2869800"/>
          </a:xfrm>
          <a:prstGeom prst="rect">
            <a:avLst/>
          </a:prstGeom>
        </p:spPr>
        <p:txBody>
          <a:bodyPr wrap="square" lIns="91425" tIns="91425" rIns="91425" bIns="91425" anchor="t" anchorCtr="0">
            <a:noAutofit/>
          </a:bodyPr>
          <a:lstStyle/>
          <a:p>
            <a:pPr lvl="0" rtl="0">
              <a:spcBef>
                <a:spcPts val="0"/>
              </a:spcBef>
              <a:spcAft>
                <a:spcPts val="0"/>
              </a:spcAft>
              <a:buNone/>
            </a:pPr>
            <a:r>
              <a:rPr lang="en" sz="1200" b="1" dirty="0" smtClean="0">
                <a:solidFill>
                  <a:srgbClr val="FF6600"/>
                </a:solidFill>
              </a:rPr>
              <a:t>OBJETIVOS</a:t>
            </a:r>
          </a:p>
          <a:p>
            <a:pPr lvl="0" rtl="0">
              <a:spcBef>
                <a:spcPts val="0"/>
              </a:spcBef>
              <a:spcAft>
                <a:spcPts val="0"/>
              </a:spcAft>
              <a:buNone/>
            </a:pPr>
            <a:endParaRPr lang="en" sz="1200" b="1" dirty="0">
              <a:solidFill>
                <a:srgbClr val="FF6600"/>
              </a:solidFill>
            </a:endParaRPr>
          </a:p>
          <a:p>
            <a:pPr marL="171450" indent="-171450"/>
            <a:r>
              <a:rPr lang="en" sz="1200" dirty="0" smtClean="0">
                <a:solidFill>
                  <a:schemeClr val="bg1"/>
                </a:solidFill>
              </a:rPr>
              <a:t>Comprender responsabilidades profesionales y motivaciones personales</a:t>
            </a:r>
          </a:p>
          <a:p>
            <a:pPr marL="171450" indent="-171450"/>
            <a:endParaRPr lang="en" sz="1200" dirty="0" smtClean="0">
              <a:solidFill>
                <a:schemeClr val="bg1"/>
              </a:solidFill>
            </a:endParaRPr>
          </a:p>
          <a:p>
            <a:pPr marL="171450" indent="-171450"/>
            <a:r>
              <a:rPr lang="en" sz="1200" dirty="0" smtClean="0"/>
              <a:t>Crear </a:t>
            </a:r>
            <a:r>
              <a:rPr lang="en" sz="1200" dirty="0"/>
              <a:t>estilos de vida más sostenibles en el ámbito doméstico del alumnado e influenciar el cambio dentro de sus profesiones e industria en general</a:t>
            </a:r>
          </a:p>
          <a:p>
            <a:pPr marL="171450" indent="-171450"/>
            <a:endParaRPr lang="en" sz="1200" b="1" dirty="0">
              <a:solidFill>
                <a:srgbClr val="FF6600"/>
              </a:solidFill>
            </a:endParaRPr>
          </a:p>
          <a:p>
            <a:pPr marL="171450" indent="-171450"/>
            <a:endParaRPr lang="en" sz="1200" dirty="0" smtClean="0">
              <a:solidFill>
                <a:schemeClr val="bg1"/>
              </a:solidFill>
            </a:endParaRPr>
          </a:p>
        </p:txBody>
      </p:sp>
    </p:spTree>
    <p:extLst>
      <p:ext uri="{BB962C8B-B14F-4D97-AF65-F5344CB8AC3E}">
        <p14:creationId xmlns:p14="http://schemas.microsoft.com/office/powerpoint/2010/main" val="2319865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51520" y="339502"/>
            <a:ext cx="8280920" cy="636000"/>
          </a:xfrm>
          <a:prstGeom prst="rect">
            <a:avLst/>
          </a:prstGeom>
        </p:spPr>
        <p:txBody>
          <a:bodyPr wrap="square" lIns="91425" tIns="91425" rIns="91425" bIns="91425" anchor="b" anchorCtr="0">
            <a:noAutofit/>
          </a:bodyPr>
          <a:lstStyle/>
          <a:p>
            <a:pPr lvl="0" rtl="0">
              <a:spcBef>
                <a:spcPts val="0"/>
              </a:spcBef>
              <a:buNone/>
            </a:pPr>
            <a:r>
              <a:rPr lang="en" dirty="0" smtClean="0">
                <a:solidFill>
                  <a:srgbClr val="FFFF00"/>
                </a:solidFill>
              </a:rPr>
              <a:t/>
            </a:r>
            <a:br>
              <a:rPr lang="en" dirty="0" smtClean="0">
                <a:solidFill>
                  <a:srgbClr val="FFFF00"/>
                </a:solidFill>
              </a:rPr>
            </a:br>
            <a:r>
              <a:rPr lang="en" dirty="0" smtClean="0">
                <a:solidFill>
                  <a:srgbClr val="FFFF00"/>
                </a:solidFill>
              </a:rPr>
              <a:t>Desarrollo profesional</a:t>
            </a:r>
            <a:endParaRPr lang="en" dirty="0">
              <a:solidFill>
                <a:srgbClr val="FFFF00"/>
              </a:solidFill>
            </a:endParaRPr>
          </a:p>
        </p:txBody>
      </p:sp>
      <p:sp>
        <p:nvSpPr>
          <p:cNvPr id="159" name="Shape 159"/>
          <p:cNvSpPr txBox="1">
            <a:spLocks noGrp="1"/>
          </p:cNvSpPr>
          <p:nvPr>
            <p:ph type="body" idx="2"/>
          </p:nvPr>
        </p:nvSpPr>
        <p:spPr>
          <a:xfrm>
            <a:off x="899592" y="3867894"/>
            <a:ext cx="6984776" cy="1368152"/>
          </a:xfrm>
          <a:prstGeom prst="rect">
            <a:avLst/>
          </a:prstGeom>
        </p:spPr>
        <p:txBody>
          <a:bodyPr wrap="square" lIns="91425" tIns="91425" rIns="91425" bIns="91425" anchor="t" anchorCtr="0">
            <a:noAutofit/>
          </a:bodyPr>
          <a:lstStyle/>
          <a:p>
            <a:pPr>
              <a:spcBef>
                <a:spcPts val="1000"/>
              </a:spcBef>
              <a:spcAft>
                <a:spcPts val="1000"/>
              </a:spcAft>
              <a:buNone/>
            </a:pPr>
            <a:r>
              <a:rPr lang="es-ES" sz="1400" b="1" dirty="0">
                <a:highlight>
                  <a:srgbClr val="FF0066"/>
                </a:highlight>
              </a:rPr>
              <a:t>La mayoría de programas de formación tienen como objetivo mejorar la práctica docente y no cuestionan los objetivos centrales de la educación o intentan cambiar las prioridades estratégicas del sistema académico.  </a:t>
            </a:r>
          </a:p>
          <a:p>
            <a:pPr lvl="0" rtl="0">
              <a:spcBef>
                <a:spcPts val="1000"/>
              </a:spcBef>
              <a:spcAft>
                <a:spcPts val="1000"/>
              </a:spcAft>
              <a:buNone/>
            </a:pPr>
            <a:endParaRPr lang="en" sz="1600" dirty="0">
              <a:solidFill>
                <a:srgbClr val="FFFF00"/>
              </a:solidFill>
            </a:endParaRPr>
          </a:p>
          <a:p>
            <a:pPr lvl="0" rtl="0">
              <a:spcBef>
                <a:spcPts val="1000"/>
              </a:spcBef>
              <a:spcAft>
                <a:spcPts val="1000"/>
              </a:spcAft>
              <a:buClr>
                <a:schemeClr val="dk1"/>
              </a:buClr>
              <a:buSzPct val="110000"/>
              <a:buFont typeface="Arial"/>
              <a:buNone/>
            </a:pPr>
            <a:endParaRPr sz="1000" dirty="0"/>
          </a:p>
          <a:p>
            <a:pPr lvl="0" rtl="0">
              <a:spcBef>
                <a:spcPts val="1000"/>
              </a:spcBef>
              <a:spcAft>
                <a:spcPts val="1000"/>
              </a:spcAft>
              <a:buNone/>
            </a:pPr>
            <a:endParaRPr sz="1000" dirty="0"/>
          </a:p>
        </p:txBody>
      </p:sp>
      <p:sp>
        <p:nvSpPr>
          <p:cNvPr id="6" name="Shape 158"/>
          <p:cNvSpPr txBox="1">
            <a:spLocks noGrp="1"/>
          </p:cNvSpPr>
          <p:nvPr>
            <p:ph type="body" idx="2"/>
          </p:nvPr>
        </p:nvSpPr>
        <p:spPr>
          <a:xfrm>
            <a:off x="539552" y="1059582"/>
            <a:ext cx="7056784" cy="2869800"/>
          </a:xfrm>
          <a:prstGeom prst="rect">
            <a:avLst/>
          </a:prstGeom>
        </p:spPr>
        <p:txBody>
          <a:bodyPr wrap="square" lIns="91425" tIns="91425" rIns="91425" bIns="91425" anchor="t" anchorCtr="0">
            <a:noAutofit/>
          </a:bodyPr>
          <a:lstStyle/>
          <a:p>
            <a:pPr lvl="0" rtl="0">
              <a:spcBef>
                <a:spcPts val="0"/>
              </a:spcBef>
              <a:spcAft>
                <a:spcPts val="0"/>
              </a:spcAft>
              <a:buNone/>
            </a:pPr>
            <a:endParaRPr lang="en" sz="1200" b="1" dirty="0">
              <a:solidFill>
                <a:srgbClr val="FF6600"/>
              </a:solidFill>
            </a:endParaRPr>
          </a:p>
          <a:p>
            <a:pPr marL="171450" indent="-171450"/>
            <a:r>
              <a:rPr lang="en" sz="1400" b="1" dirty="0" smtClean="0">
                <a:solidFill>
                  <a:schemeClr val="bg1"/>
                </a:solidFill>
              </a:rPr>
              <a:t>Reconoce la necesidad de formación contínua para responder de manera efectiva a los </a:t>
            </a:r>
            <a:r>
              <a:rPr lang="en" sz="1400" b="1" dirty="0" smtClean="0">
                <a:solidFill>
                  <a:srgbClr val="FFFF00"/>
                </a:solidFill>
              </a:rPr>
              <a:t>cambios</a:t>
            </a:r>
          </a:p>
          <a:p>
            <a:pPr>
              <a:buNone/>
            </a:pPr>
            <a:endParaRPr lang="en" sz="1400" b="1" dirty="0" smtClean="0">
              <a:solidFill>
                <a:srgbClr val="FFFF00"/>
              </a:solidFill>
            </a:endParaRPr>
          </a:p>
          <a:p>
            <a:pPr marL="171450" indent="-171450"/>
            <a:r>
              <a:rPr lang="en" sz="1400" b="1" dirty="0" smtClean="0">
                <a:solidFill>
                  <a:schemeClr val="bg1"/>
                </a:solidFill>
              </a:rPr>
              <a:t>Actividades </a:t>
            </a:r>
            <a:r>
              <a:rPr lang="en" sz="1400" b="1" dirty="0" smtClean="0">
                <a:solidFill>
                  <a:srgbClr val="FFFF00"/>
                </a:solidFill>
              </a:rPr>
              <a:t>formales</a:t>
            </a:r>
            <a:r>
              <a:rPr lang="en" sz="1400" b="1" dirty="0" smtClean="0">
                <a:solidFill>
                  <a:schemeClr val="bg1"/>
                </a:solidFill>
              </a:rPr>
              <a:t> e </a:t>
            </a:r>
            <a:r>
              <a:rPr lang="en" sz="1400" b="1" dirty="0" smtClean="0">
                <a:solidFill>
                  <a:srgbClr val="FFFF00"/>
                </a:solidFill>
              </a:rPr>
              <a:t>infomales</a:t>
            </a:r>
            <a:r>
              <a:rPr lang="en" sz="1400" b="1" dirty="0" smtClean="0">
                <a:solidFill>
                  <a:schemeClr val="bg1"/>
                </a:solidFill>
              </a:rPr>
              <a:t>: formación, talleres, seminarios, mentoría, procesos aprendizaje activo, proyectos de innovación docente…</a:t>
            </a:r>
          </a:p>
          <a:p>
            <a:pPr>
              <a:buNone/>
            </a:pPr>
            <a:endParaRPr lang="en" sz="1400" b="1" dirty="0" smtClean="0">
              <a:solidFill>
                <a:schemeClr val="bg1"/>
              </a:solidFill>
            </a:endParaRPr>
          </a:p>
          <a:p>
            <a:pPr marL="171450" indent="-171450"/>
            <a:r>
              <a:rPr lang="en" sz="1400" b="1" dirty="0" smtClean="0">
                <a:solidFill>
                  <a:schemeClr val="bg1"/>
                </a:solidFill>
              </a:rPr>
              <a:t>Las presiones sociales y económicas actuales incrementan la necesidad de </a:t>
            </a:r>
            <a:r>
              <a:rPr lang="en" sz="1400" b="1" dirty="0" smtClean="0">
                <a:solidFill>
                  <a:srgbClr val="FFFF00"/>
                </a:solidFill>
              </a:rPr>
              <a:t>profesionalizar </a:t>
            </a:r>
            <a:r>
              <a:rPr lang="en" sz="1400" b="1" dirty="0" smtClean="0">
                <a:solidFill>
                  <a:schemeClr val="bg1"/>
                </a:solidFill>
              </a:rPr>
              <a:t>la enseñanza superior </a:t>
            </a:r>
          </a:p>
          <a:p>
            <a:pPr>
              <a:buNone/>
            </a:pPr>
            <a:endParaRPr lang="en" sz="1400" b="1" dirty="0" smtClean="0">
              <a:solidFill>
                <a:schemeClr val="bg1"/>
              </a:solidFill>
            </a:endParaRPr>
          </a:p>
          <a:p>
            <a:pPr marL="171450" indent="-171450"/>
            <a:r>
              <a:rPr lang="en" sz="1400" b="1" dirty="0" smtClean="0">
                <a:solidFill>
                  <a:schemeClr val="bg1"/>
                </a:solidFill>
              </a:rPr>
              <a:t>Incremento núm. </a:t>
            </a:r>
            <a:r>
              <a:rPr lang="en-US" sz="1400" b="1" dirty="0">
                <a:solidFill>
                  <a:schemeClr val="bg1"/>
                </a:solidFill>
              </a:rPr>
              <a:t> d</a:t>
            </a:r>
            <a:r>
              <a:rPr lang="en-US" sz="1400" b="1" dirty="0" smtClean="0">
                <a:solidFill>
                  <a:schemeClr val="bg1"/>
                </a:solidFill>
              </a:rPr>
              <a:t>e </a:t>
            </a:r>
            <a:r>
              <a:rPr lang="en-US" sz="1400" b="1" dirty="0" err="1" smtClean="0">
                <a:solidFill>
                  <a:srgbClr val="FFFF00"/>
                </a:solidFill>
              </a:rPr>
              <a:t>estrategias</a:t>
            </a:r>
            <a:r>
              <a:rPr lang="en-US" sz="1400" b="1" dirty="0" smtClean="0">
                <a:solidFill>
                  <a:srgbClr val="FFFF00"/>
                </a:solidFill>
              </a:rPr>
              <a:t> y </a:t>
            </a:r>
            <a:r>
              <a:rPr lang="en-US" sz="1400" b="1" dirty="0" err="1" smtClean="0">
                <a:solidFill>
                  <a:srgbClr val="FFFF00"/>
                </a:solidFill>
              </a:rPr>
              <a:t>programas</a:t>
            </a:r>
            <a:r>
              <a:rPr lang="en-US" sz="1400" b="1" dirty="0" smtClean="0">
                <a:solidFill>
                  <a:srgbClr val="FFFF00"/>
                </a:solidFill>
              </a:rPr>
              <a:t> </a:t>
            </a:r>
            <a:r>
              <a:rPr lang="en-US" sz="1400" b="1" dirty="0" smtClean="0">
                <a:solidFill>
                  <a:schemeClr val="bg1"/>
                </a:solidFill>
              </a:rPr>
              <a:t>de </a:t>
            </a:r>
            <a:r>
              <a:rPr lang="en-US" sz="1400" b="1" dirty="0" err="1" smtClean="0">
                <a:solidFill>
                  <a:schemeClr val="bg1"/>
                </a:solidFill>
              </a:rPr>
              <a:t>formación</a:t>
            </a:r>
            <a:r>
              <a:rPr lang="en-US" sz="1400" b="1" dirty="0" smtClean="0">
                <a:solidFill>
                  <a:schemeClr val="bg1"/>
                </a:solidFill>
              </a:rPr>
              <a:t> y </a:t>
            </a:r>
            <a:r>
              <a:rPr lang="en-US" sz="1400" b="1" dirty="0" err="1" smtClean="0">
                <a:solidFill>
                  <a:srgbClr val="FFFF00"/>
                </a:solidFill>
              </a:rPr>
              <a:t>actividad</a:t>
            </a:r>
            <a:r>
              <a:rPr lang="en-US" sz="1400" b="1" dirty="0" smtClean="0">
                <a:solidFill>
                  <a:srgbClr val="FFFF00"/>
                </a:solidFill>
              </a:rPr>
              <a:t> </a:t>
            </a:r>
            <a:r>
              <a:rPr lang="en-US" sz="1400" b="1" dirty="0" err="1" smtClean="0">
                <a:solidFill>
                  <a:srgbClr val="FFFF00"/>
                </a:solidFill>
              </a:rPr>
              <a:t>académica</a:t>
            </a:r>
            <a:r>
              <a:rPr lang="en-US" sz="1400" b="1" dirty="0" smtClean="0">
                <a:solidFill>
                  <a:srgbClr val="FFFF00"/>
                </a:solidFill>
              </a:rPr>
              <a:t> </a:t>
            </a:r>
            <a:r>
              <a:rPr lang="en-US" sz="1400" b="1" dirty="0" smtClean="0">
                <a:solidFill>
                  <a:schemeClr val="bg1"/>
                </a:solidFill>
              </a:rPr>
              <a:t>para </a:t>
            </a:r>
            <a:r>
              <a:rPr lang="en-US" sz="1400" b="1" dirty="0" err="1" smtClean="0">
                <a:solidFill>
                  <a:schemeClr val="bg1"/>
                </a:solidFill>
              </a:rPr>
              <a:t>medir</a:t>
            </a:r>
            <a:r>
              <a:rPr lang="en-US" sz="1400" b="1" dirty="0" smtClean="0">
                <a:solidFill>
                  <a:schemeClr val="bg1"/>
                </a:solidFill>
              </a:rPr>
              <a:t> </a:t>
            </a:r>
            <a:r>
              <a:rPr lang="en-US" sz="1400" b="1" dirty="0" err="1" smtClean="0">
                <a:solidFill>
                  <a:schemeClr val="bg1"/>
                </a:solidFill>
              </a:rPr>
              <a:t>su</a:t>
            </a:r>
            <a:r>
              <a:rPr lang="en-US" sz="1400" b="1" dirty="0" smtClean="0">
                <a:solidFill>
                  <a:schemeClr val="bg1"/>
                </a:solidFill>
              </a:rPr>
              <a:t> </a:t>
            </a:r>
            <a:r>
              <a:rPr lang="en-US" sz="1400" b="1" dirty="0" err="1" smtClean="0">
                <a:solidFill>
                  <a:schemeClr val="bg1"/>
                </a:solidFill>
              </a:rPr>
              <a:t>impacto</a:t>
            </a:r>
            <a:r>
              <a:rPr lang="en-US" sz="1400" b="1" dirty="0" smtClean="0">
                <a:solidFill>
                  <a:schemeClr val="bg1"/>
                </a:solidFill>
              </a:rPr>
              <a:t> </a:t>
            </a:r>
          </a:p>
          <a:p>
            <a:pPr marL="171450" indent="-171450"/>
            <a:endParaRPr lang="en" sz="1200" b="1" dirty="0" smtClean="0">
              <a:solidFill>
                <a:schemeClr val="bg1"/>
              </a:solidFill>
            </a:endParaRPr>
          </a:p>
          <a:p>
            <a:pPr marL="171450" indent="-171450"/>
            <a:endParaRPr lang="en" sz="1200" b="1" dirty="0" smtClean="0">
              <a:solidFill>
                <a:schemeClr val="bg1"/>
              </a:solidFill>
            </a:endParaRPr>
          </a:p>
          <a:p>
            <a:pPr marL="171450" indent="-171450"/>
            <a:endParaRPr lang="en" sz="1200" dirty="0" smtClean="0">
              <a:solidFill>
                <a:schemeClr val="bg1"/>
              </a:solidFill>
            </a:endParaRPr>
          </a:p>
        </p:txBody>
      </p:sp>
    </p:spTree>
    <p:extLst>
      <p:ext uri="{BB962C8B-B14F-4D97-AF65-F5344CB8AC3E}">
        <p14:creationId xmlns:p14="http://schemas.microsoft.com/office/powerpoint/2010/main" val="2390315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in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517</Words>
  <Application>Microsoft Office PowerPoint</Application>
  <PresentationFormat>On-screen Show (16:9)</PresentationFormat>
  <Paragraphs>94</Paragraphs>
  <Slides>17</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Hind</vt:lpstr>
      <vt:lpstr>Calibri</vt:lpstr>
      <vt:lpstr>Wingdings</vt:lpstr>
      <vt:lpstr>Dumaine</vt:lpstr>
      <vt:lpstr> Universidad y desarrollo sostenible Experiencias de desarrollo profesional   Ingrid Mulà Pons de Vall Conferencia internacional RED-U 2017 13 y 14 de Noviembre Bilbao </vt:lpstr>
      <vt:lpstr>   www.ue4sd.edu www.platform.ue4sd.eu   Mulà, I., Tilbury, D., Ryan, A., Mader, M., Dlouhá, J., Mader, C., Benayas, J. , Dlouhý, J., and Alba, D.(2017). “Catalysing Change in Higher Education for Sustainable Development: A Review of Professional Development Initiatives for University Educators”, International Journal of Sustainability in Higher Education, Vol. 18, No. 5, pp. 798-820. </vt:lpstr>
      <vt:lpstr>PowerPoint Presentation</vt:lpstr>
      <vt:lpstr>La integración de la EDS en el currículum universitario está ganando importancia </vt:lpstr>
      <vt:lpstr>PowerPoint Presentation</vt:lpstr>
      <vt:lpstr>PowerPoint Presentation</vt:lpstr>
      <vt:lpstr>Pero las universidades no acaban de comprender la naturaleza de este reto</vt:lpstr>
      <vt:lpstr>  La Educación para el Desarrollo Sostenible… </vt:lpstr>
      <vt:lpstr> Desarrollo profesional</vt:lpstr>
      <vt:lpstr> Desarrollo profesional en EDS</vt:lpstr>
      <vt:lpstr>24 ejemplos de buenas prácticas seleccionados  con un enfoque claro en EDS y  centrados en desarrollar competencias de EDS en el profesorado universitario (de un total de 67 ejemplos identificados)   </vt:lpstr>
      <vt:lpstr>Green Academy</vt:lpstr>
      <vt:lpstr>Ecocampus – thematic learning networks</vt:lpstr>
      <vt:lpstr>Learning for Sustainable Futures</vt:lpstr>
      <vt:lpstr>PowerPoint Presentation</vt:lpstr>
      <vt:lpstr>PowerPoint Presentation</vt:lpstr>
      <vt:lpstr>Eskerrik asko!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Ingrid Mula Pons De Vall</dc:creator>
  <cp:lastModifiedBy>Ingrid Mula Pons De Vall</cp:lastModifiedBy>
  <cp:revision>46</cp:revision>
  <dcterms:modified xsi:type="dcterms:W3CDTF">2017-11-10T14:40:39Z</dcterms:modified>
</cp:coreProperties>
</file>